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PT Sans Narrow"/>
      <p:regular r:id="rId76"/>
      <p:bold r:id="rId77"/>
    </p:embeddedFont>
    <p:embeddedFont>
      <p:font typeface="Spectral"/>
      <p:regular r:id="rId78"/>
      <p:bold r:id="rId79"/>
      <p:italic r:id="rId80"/>
      <p:boldItalic r:id="rId81"/>
    </p:embeddedFont>
    <p:embeddedFont>
      <p:font typeface="Spectral Medium"/>
      <p:regular r:id="rId82"/>
      <p:bold r:id="rId83"/>
      <p:italic r:id="rId84"/>
      <p:boldItalic r:id="rId85"/>
    </p:embeddedFont>
    <p:embeddedFont>
      <p:font typeface="Dancing Script"/>
      <p:regular r:id="rId86"/>
      <p:bold r:id="rId87"/>
    </p:embeddedFont>
    <p:embeddedFont>
      <p:font typeface="Merriweather"/>
      <p:regular r:id="rId88"/>
      <p:bold r:id="rId89"/>
      <p:italic r:id="rId90"/>
      <p:boldItalic r:id="rId91"/>
    </p:embeddedFont>
    <p:embeddedFont>
      <p:font typeface="Open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6ACAF6-38E0-41CD-BAE0-E60CD8847164}">
  <a:tblStyle styleId="{5C6ACAF6-38E0-41CD-BAE0-E60CD88471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SpectralMedium-italic.fntdata"/><Relationship Id="rId83" Type="http://schemas.openxmlformats.org/officeDocument/2006/relationships/font" Target="fonts/SpectralMedium-bold.fntdata"/><Relationship Id="rId42" Type="http://schemas.openxmlformats.org/officeDocument/2006/relationships/slide" Target="slides/slide34.xml"/><Relationship Id="rId86" Type="http://schemas.openxmlformats.org/officeDocument/2006/relationships/font" Target="fonts/DancingScript-regular.fntdata"/><Relationship Id="rId41" Type="http://schemas.openxmlformats.org/officeDocument/2006/relationships/slide" Target="slides/slide33.xml"/><Relationship Id="rId85" Type="http://schemas.openxmlformats.org/officeDocument/2006/relationships/font" Target="fonts/SpectralMedium-boldItalic.fntdata"/><Relationship Id="rId44" Type="http://schemas.openxmlformats.org/officeDocument/2006/relationships/slide" Target="slides/slide36.xml"/><Relationship Id="rId88" Type="http://schemas.openxmlformats.org/officeDocument/2006/relationships/font" Target="fonts/Merriweather-regular.fntdata"/><Relationship Id="rId43" Type="http://schemas.openxmlformats.org/officeDocument/2006/relationships/slide" Target="slides/slide35.xml"/><Relationship Id="rId87" Type="http://schemas.openxmlformats.org/officeDocument/2006/relationships/font" Target="fonts/DancingScrip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Merriweather-bold.fntdata"/><Relationship Id="rId80" Type="http://schemas.openxmlformats.org/officeDocument/2006/relationships/font" Target="fonts/Spectral-italic.fntdata"/><Relationship Id="rId82" Type="http://schemas.openxmlformats.org/officeDocument/2006/relationships/font" Target="fonts/SpectralMedium-regular.fntdata"/><Relationship Id="rId81" Type="http://schemas.openxmlformats.org/officeDocument/2006/relationships/font" Target="fonts/Spectral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3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2.xml"/><Relationship Id="rId74" Type="http://schemas.openxmlformats.org/officeDocument/2006/relationships/font" Target="fonts/Nunito-italic.fntdata"/><Relationship Id="rId33" Type="http://schemas.openxmlformats.org/officeDocument/2006/relationships/slide" Target="slides/slide25.xml"/><Relationship Id="rId77" Type="http://schemas.openxmlformats.org/officeDocument/2006/relationships/font" Target="fonts/PTSansNarrow-bold.fntdata"/><Relationship Id="rId32" Type="http://schemas.openxmlformats.org/officeDocument/2006/relationships/slide" Target="slides/slide24.xml"/><Relationship Id="rId76" Type="http://schemas.openxmlformats.org/officeDocument/2006/relationships/font" Target="fonts/PTSansNarrow-regular.fntdata"/><Relationship Id="rId35" Type="http://schemas.openxmlformats.org/officeDocument/2006/relationships/slide" Target="slides/slide27.xml"/><Relationship Id="rId79" Type="http://schemas.openxmlformats.org/officeDocument/2006/relationships/font" Target="fonts/Spectral-bold.fntdata"/><Relationship Id="rId34" Type="http://schemas.openxmlformats.org/officeDocument/2006/relationships/slide" Target="slides/slide26.xml"/><Relationship Id="rId78" Type="http://schemas.openxmlformats.org/officeDocument/2006/relationships/font" Target="fonts/Spectral-regular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font" Target="fonts/OpenSans-boldItalic.fntdata"/><Relationship Id="rId50" Type="http://schemas.openxmlformats.org/officeDocument/2006/relationships/slide" Target="slides/slide42.xml"/><Relationship Id="rId94" Type="http://schemas.openxmlformats.org/officeDocument/2006/relationships/font" Target="fonts/OpenSans-italic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Merriweather-boldItalic.fntdata"/><Relationship Id="rId90" Type="http://schemas.openxmlformats.org/officeDocument/2006/relationships/font" Target="fonts/Merriweather-italic.fntdata"/><Relationship Id="rId93" Type="http://schemas.openxmlformats.org/officeDocument/2006/relationships/font" Target="fonts/OpenSans-bold.fntdata"/><Relationship Id="rId92" Type="http://schemas.openxmlformats.org/officeDocument/2006/relationships/font" Target="fonts/OpenSans-regular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7eb57c09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7eb57c09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a7eb57c09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a7eb57c09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a7eb57c09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a7eb57c09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9a7eb57c09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9a7eb57c09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a7eb57c09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9a7eb57c09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a7eb57c09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a7eb57c09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a7eb57c09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a7eb57c09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a7eb57c09_2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a7eb57c09_2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work on legal docs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a7eb57c09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a7eb57c09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a7eb57c09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a7eb57c09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a7eb57c09_8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a7eb57c0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3a8c6ec6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3a8c6ec6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a7eb57c09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a7eb57c09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a7eb57c09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9a7eb57c09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a7eb57c09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9a7eb57c09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a7eb57c09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a7eb57c09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cc6d049b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cc6d049b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a7eb57c09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a7eb57c09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a7eb57c09_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a7eb57c09_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9a7eb57c09_8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9a7eb57c09_8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a7eb57c09_8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9a7eb57c09_8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a7eb57c09_8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9a7eb57c09_8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a7eb57c09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a7eb57c09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a7eb57c09_8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9a7eb57c09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a7eb57c09_8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a7eb57c09_8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a7eb57c09_8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9a7eb57c09_8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Correrence resolutions </a:t>
            </a:r>
            <a:r>
              <a:rPr lang="en"/>
              <a:t>disambiguate</a:t>
            </a:r>
            <a:r>
              <a:rPr lang="en"/>
              <a:t> the entities.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e55517d5ce08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de55517d5ce08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e55517d5ce08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e55517d5ce08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e55517d5ce08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de55517d5ce08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9a7eb57c09_8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9a7eb57c09_8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e55517d5ce08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de55517d5ce08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9a7eb57c09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9a7eb57c09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9a7eb57c09_8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9a7eb57c09_8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a7eb57c09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a7eb57c09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9a7eb57c09_2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9a7eb57c09_2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9a7eb57c09_13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9a7eb57c09_1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9a7eb57c09_1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9a7eb57c09_1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a7eb57c09_1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9a7eb57c09_1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9a7eb57c09_1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9a7eb57c09_1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9a7eb57c09_1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9a7eb57c09_1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9a7eb57c09_1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9a7eb57c09_1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9a7eb57c09_1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9a7eb57c09_1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9a7eb57c09_1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9a7eb57c09_1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9a7eb57c09_1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9a7eb57c09_1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Captures Local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to use cases and Data.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a7eb57c09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a7eb57c09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9a7eb57c09_1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9a7eb57c09_1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Captures global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detection, centrality, embeddings, </a:t>
            </a:r>
            <a:r>
              <a:rPr lang="en"/>
              <a:t>centrality</a:t>
            </a:r>
            <a:r>
              <a:rPr lang="en"/>
              <a:t>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Louvian, GraphSAGE,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Non-specific to data.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a7eb57c09_1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9a7eb57c09_1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results even with less fraud data.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9a7eb57c09_1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9a7eb57c09_1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 looks for local information while GANs looks for overall class distribution.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9a7eb57c09_1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9a7eb57c09_1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a7eb57c09_1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9a7eb57c09_1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a7eb57c09_1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a7eb57c09_1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9a7eb57c09_1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9a7eb57c09_1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9a7eb57c09_13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9a7eb57c09_1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9a7eb57c09_2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9a7eb57c09_2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9a7eb57c09_13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9a7eb57c09_1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a7eb57c09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a7eb57c09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a7eb57c09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a7eb57c09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a7eb57c09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a7eb57c09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a7eb57c09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9a7eb57c09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847675"/>
            <a:ext cx="85206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5" name="Google Shape;1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311700" y="847675"/>
            <a:ext cx="85206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mZwR34_vBtkbk-jtZCdVsCqKnvjNwSZ7/view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707.02268" TargetMode="External"/><Relationship Id="rId4" Type="http://schemas.openxmlformats.org/officeDocument/2006/relationships/hyperlink" Target="https://aclanthology.org/2020.fnp-1.22.pdf" TargetMode="External"/><Relationship Id="rId9" Type="http://schemas.openxmlformats.org/officeDocument/2006/relationships/hyperlink" Target="https://arxiv.org/pdf/2112.00405.pdf" TargetMode="External"/><Relationship Id="rId5" Type="http://schemas.openxmlformats.org/officeDocument/2006/relationships/hyperlink" Target="https://assets.amazon.science/ff/7a/b96282984a0fbe5e31a8fcf68d17/scipub-1202.pdf" TargetMode="External"/><Relationship Id="rId6" Type="http://schemas.openxmlformats.org/officeDocument/2006/relationships/hyperlink" Target="https://paperswithcode.com/paper/bert-pre-training-of-deep-bidirectional" TargetMode="External"/><Relationship Id="rId7" Type="http://schemas.openxmlformats.org/officeDocument/2006/relationships/hyperlink" Target="https://arxiv.org/pdf/2112.00405.pdf" TargetMode="External"/><Relationship Id="rId8" Type="http://schemas.openxmlformats.org/officeDocument/2006/relationships/hyperlink" Target="https://arxiv.org/pdf/2112.00405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tecoholic.github.io/ner-annotator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3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hyperlink" Target="https://www.ftc.gov/news-events/news/press-releases/2022/02/new-data-shows-ftc-received-28-million-fraud-reports-consumers-2021-0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raphacademy.neo4j.com/courses/neo4j-fundamentals/" TargetMode="External"/><Relationship Id="rId4" Type="http://schemas.openxmlformats.org/officeDocument/2006/relationships/hyperlink" Target="https://graphacademy.neo4j.com/courses/cypher-fundamentals/" TargetMode="External"/><Relationship Id="rId10" Type="http://schemas.openxmlformats.org/officeDocument/2006/relationships/hyperlink" Target="https://arxiv.org/abs/2210.06968" TargetMode="External"/><Relationship Id="rId9" Type="http://schemas.openxmlformats.org/officeDocument/2006/relationships/hyperlink" Target="https://arxiv.org/abs/2106.04513" TargetMode="External"/><Relationship Id="rId5" Type="http://schemas.openxmlformats.org/officeDocument/2006/relationships/hyperlink" Target="https://open.hpi.de/courses/knowledgegraphs2020" TargetMode="External"/><Relationship Id="rId6" Type="http://schemas.openxmlformats.org/officeDocument/2006/relationships/hyperlink" Target="https://arxiv.org/abs/1707.02268" TargetMode="External"/><Relationship Id="rId7" Type="http://schemas.openxmlformats.org/officeDocument/2006/relationships/hyperlink" Target="https://arxiv.org/abs/2209.02847" TargetMode="External"/><Relationship Id="rId8" Type="http://schemas.openxmlformats.org/officeDocument/2006/relationships/hyperlink" Target="https://www.ncbi.nlm.nih.gov/pmc/articles/PMC7413281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2106.04513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yushmanup.in/pages.aspx?pt=GOI-Guidelines" TargetMode="External"/><Relationship Id="rId4" Type="http://schemas.openxmlformats.org/officeDocument/2006/relationships/hyperlink" Target="https://ayushmanup.in/pages.aspx?pt=GOI-Guideline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venturebeat.com/2020/11/17/why-most-innovative-products-have-one-thing-in-common-knowledge-graph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1707.02268" TargetMode="External"/><Relationship Id="rId4" Type="http://schemas.openxmlformats.org/officeDocument/2006/relationships/hyperlink" Target="https://ieeexplore.ieee.org/document/9325453" TargetMode="External"/><Relationship Id="rId9" Type="http://schemas.openxmlformats.org/officeDocument/2006/relationships/hyperlink" Target="https://techblog.geekyants.com/text-summarization-using-facebook-bart-large-cnn" TargetMode="External"/><Relationship Id="rId5" Type="http://schemas.openxmlformats.org/officeDocument/2006/relationships/hyperlink" Target="https://link.springer.com/article/10.1007/s41019-017-0055-z" TargetMode="External"/><Relationship Id="rId6" Type="http://schemas.openxmlformats.org/officeDocument/2006/relationships/hyperlink" Target="https://arxiv.org/abs/1910.13461" TargetMode="External"/><Relationship Id="rId7" Type="http://schemas.openxmlformats.org/officeDocument/2006/relationships/hyperlink" Target="https://techblog.geekyants.com/text-summarization-using-facebook-bart-large-cnn" TargetMode="External"/><Relationship Id="rId8" Type="http://schemas.openxmlformats.org/officeDocument/2006/relationships/hyperlink" Target="https://techblog.geekyants.com/text-summarization-using-facebook-bart-large-cn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type="title"/>
          </p:nvPr>
        </p:nvSpPr>
        <p:spPr>
          <a:xfrm>
            <a:off x="129350" y="220650"/>
            <a:ext cx="8848800" cy="47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25"/>
            <a:ext cx="9143997" cy="49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235625" y="79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 Summarization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753275"/>
            <a:ext cx="8520600" cy="4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Summarization?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1)In a short paragraph understanding the whole text document.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Types of summarizations?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1)Extractive summarization.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2)Abstractive summarization.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556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1)BART is a transformer encoder-encoder (seq2seq) model with a bidirectional (BERT-like) encoder and an autoregressive (GPT-like) decoder. </a:t>
            </a:r>
            <a:endParaRPr>
              <a:solidFill>
                <a:srgbClr val="4B556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B556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556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2)BART is pre-trained by (a) corrupting text with an arbitrary noising function, and (b) learning a model to reconstruct the original text.</a:t>
            </a:r>
            <a:endParaRPr>
              <a:solidFill>
                <a:srgbClr val="4B556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B556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BART?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 Architecture</a:t>
            </a:r>
            <a:endParaRPr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050" y="1514125"/>
            <a:ext cx="3781526" cy="265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00" y="1278275"/>
            <a:ext cx="3956550" cy="27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" y="1047750"/>
            <a:ext cx="85344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1)Google Colab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2)Visual Studio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3)Neo4j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4)Python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5)Cypher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Futurework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Replicating the same work on legal government documents downloadable from  Government portals.                                 *(Dec-Jan)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Documentation                                                     *(Feb-Mar)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235500" y="2377075"/>
            <a:ext cx="12342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15" name="Google Shape;315;p53" title="DEMO_docs_to_kg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875" y="0"/>
            <a:ext cx="6857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87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Line</a:t>
            </a:r>
            <a:endParaRPr/>
          </a:p>
        </p:txBody>
      </p:sp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311700" y="692400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1)The Rise Of Knowledge Graph(Book).                               *(Aug)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2)Knowledge Graph Seminar Seasonal Videos.                  *(Sep)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3)Neo4j tutorials.                                                                      *(Oct)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4)Standford NLP lectures.                                                       *(Nov)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37033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5"/>
          <p:cNvSpPr txBox="1"/>
          <p:nvPr/>
        </p:nvSpPr>
        <p:spPr>
          <a:xfrm>
            <a:off x="3907525" y="176575"/>
            <a:ext cx="49977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Interim Review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Narendra </a:t>
            </a:r>
            <a:r>
              <a:rPr lang="en" sz="1600"/>
              <a:t>Kumar Reddy,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M.S.C Data Science and Computing,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SSSIHL.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Guided By</a:t>
            </a:r>
            <a:r>
              <a:rPr lang="en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Sri P. Sunil Kumar,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Professor,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Dept. of Mathematics and Computer Science,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SSSIHL</a:t>
            </a:r>
            <a:r>
              <a:rPr lang="en" sz="1200"/>
              <a:t>.</a:t>
            </a:r>
            <a:endParaRPr sz="1200"/>
          </a:p>
        </p:txBody>
      </p:sp>
      <p:cxnSp>
        <p:nvCxnSpPr>
          <p:cNvPr id="328" name="Google Shape;328;p55"/>
          <p:cNvCxnSpPr/>
          <p:nvPr/>
        </p:nvCxnSpPr>
        <p:spPr>
          <a:xfrm>
            <a:off x="3938225" y="4775000"/>
            <a:ext cx="4567800" cy="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5"/>
          <p:cNvCxnSpPr/>
          <p:nvPr/>
        </p:nvCxnSpPr>
        <p:spPr>
          <a:xfrm>
            <a:off x="3907525" y="935425"/>
            <a:ext cx="4567800" cy="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Fraud Detection on Unstructured Data using KG</a:t>
            </a:r>
            <a:endParaRPr sz="264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3" name="Google Shape;163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1306982" y="885557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4">
            <a:alphaModFix/>
          </a:blip>
          <a:srcRect b="11049" l="14726" r="13227" t="3231"/>
          <a:stretch/>
        </p:blipFill>
        <p:spPr>
          <a:xfrm>
            <a:off x="598900" y="787950"/>
            <a:ext cx="341388" cy="37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919" y="1230982"/>
            <a:ext cx="312696" cy="26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8"/>
          <p:cNvCxnSpPr>
            <a:stCxn id="164" idx="3"/>
            <a:endCxn id="163" idx="1"/>
          </p:cNvCxnSpPr>
          <p:nvPr/>
        </p:nvCxnSpPr>
        <p:spPr>
          <a:xfrm>
            <a:off x="940288" y="976986"/>
            <a:ext cx="3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8"/>
          <p:cNvCxnSpPr>
            <a:stCxn id="163" idx="2"/>
            <a:endCxn id="165" idx="0"/>
          </p:cNvCxnSpPr>
          <p:nvPr/>
        </p:nvCxnSpPr>
        <p:spPr>
          <a:xfrm>
            <a:off x="1397267" y="1068414"/>
            <a:ext cx="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1306982" y="1570113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8"/>
          <p:cNvPicPr preferRelativeResize="0"/>
          <p:nvPr/>
        </p:nvPicPr>
        <p:blipFill rotWithShape="1">
          <a:blip r:embed="rId4">
            <a:alphaModFix/>
          </a:blip>
          <a:srcRect b="11049" l="14726" r="13227" t="3231"/>
          <a:stretch/>
        </p:blipFill>
        <p:spPr>
          <a:xfrm>
            <a:off x="598900" y="1472506"/>
            <a:ext cx="341388" cy="37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919" y="1915538"/>
            <a:ext cx="312696" cy="26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38"/>
          <p:cNvCxnSpPr>
            <a:stCxn id="169" idx="3"/>
            <a:endCxn id="168" idx="1"/>
          </p:cNvCxnSpPr>
          <p:nvPr/>
        </p:nvCxnSpPr>
        <p:spPr>
          <a:xfrm>
            <a:off x="940288" y="1661542"/>
            <a:ext cx="3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38"/>
          <p:cNvCxnSpPr>
            <a:stCxn id="168" idx="2"/>
            <a:endCxn id="170" idx="0"/>
          </p:cNvCxnSpPr>
          <p:nvPr/>
        </p:nvCxnSpPr>
        <p:spPr>
          <a:xfrm>
            <a:off x="1397267" y="1752970"/>
            <a:ext cx="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1306982" y="3007680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/>
          <p:cNvPicPr preferRelativeResize="0"/>
          <p:nvPr/>
        </p:nvPicPr>
        <p:blipFill rotWithShape="1">
          <a:blip r:embed="rId4">
            <a:alphaModFix/>
          </a:blip>
          <a:srcRect b="11049" l="14726" r="13227" t="3231"/>
          <a:stretch/>
        </p:blipFill>
        <p:spPr>
          <a:xfrm>
            <a:off x="598900" y="2910073"/>
            <a:ext cx="341388" cy="37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919" y="3353105"/>
            <a:ext cx="312696" cy="264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8"/>
          <p:cNvCxnSpPr>
            <a:stCxn id="174" idx="3"/>
            <a:endCxn id="173" idx="1"/>
          </p:cNvCxnSpPr>
          <p:nvPr/>
        </p:nvCxnSpPr>
        <p:spPr>
          <a:xfrm>
            <a:off x="940288" y="3099109"/>
            <a:ext cx="3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8"/>
          <p:cNvCxnSpPr>
            <a:stCxn id="173" idx="2"/>
            <a:endCxn id="175" idx="0"/>
          </p:cNvCxnSpPr>
          <p:nvPr/>
        </p:nvCxnSpPr>
        <p:spPr>
          <a:xfrm>
            <a:off x="1397267" y="3190538"/>
            <a:ext cx="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2250412" y="885557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243" y="816501"/>
            <a:ext cx="312690" cy="320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8"/>
          <p:cNvCxnSpPr>
            <a:stCxn id="178" idx="3"/>
            <a:endCxn id="179" idx="1"/>
          </p:cNvCxnSpPr>
          <p:nvPr/>
        </p:nvCxnSpPr>
        <p:spPr>
          <a:xfrm>
            <a:off x="2430982" y="976986"/>
            <a:ext cx="34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38"/>
          <p:cNvCxnSpPr>
            <a:stCxn id="163" idx="3"/>
            <a:endCxn id="178" idx="1"/>
          </p:cNvCxnSpPr>
          <p:nvPr/>
        </p:nvCxnSpPr>
        <p:spPr>
          <a:xfrm>
            <a:off x="1487552" y="976986"/>
            <a:ext cx="7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2250412" y="1570113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243" y="1501056"/>
            <a:ext cx="312690" cy="320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8"/>
          <p:cNvCxnSpPr>
            <a:stCxn id="182" idx="3"/>
            <a:endCxn id="183" idx="1"/>
          </p:cNvCxnSpPr>
          <p:nvPr/>
        </p:nvCxnSpPr>
        <p:spPr>
          <a:xfrm>
            <a:off x="2430982" y="1661542"/>
            <a:ext cx="34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38"/>
          <p:cNvCxnSpPr>
            <a:endCxn id="182" idx="1"/>
          </p:cNvCxnSpPr>
          <p:nvPr/>
        </p:nvCxnSpPr>
        <p:spPr>
          <a:xfrm>
            <a:off x="1487512" y="1661542"/>
            <a:ext cx="7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b="30129" l="27639" r="28942" t="22772"/>
          <a:stretch/>
        </p:blipFill>
        <p:spPr>
          <a:xfrm>
            <a:off x="2250412" y="3007680"/>
            <a:ext cx="180570" cy="1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243" y="2938624"/>
            <a:ext cx="312690" cy="320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8"/>
          <p:cNvCxnSpPr>
            <a:stCxn id="186" idx="3"/>
            <a:endCxn id="187" idx="1"/>
          </p:cNvCxnSpPr>
          <p:nvPr/>
        </p:nvCxnSpPr>
        <p:spPr>
          <a:xfrm>
            <a:off x="2430982" y="3099109"/>
            <a:ext cx="34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38"/>
          <p:cNvCxnSpPr>
            <a:endCxn id="186" idx="1"/>
          </p:cNvCxnSpPr>
          <p:nvPr/>
        </p:nvCxnSpPr>
        <p:spPr>
          <a:xfrm>
            <a:off x="1487512" y="3099109"/>
            <a:ext cx="7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8233" y="1543524"/>
            <a:ext cx="1489668" cy="101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8"/>
          <p:cNvCxnSpPr>
            <a:stCxn id="179" idx="3"/>
            <a:endCxn id="190" idx="1"/>
          </p:cNvCxnSpPr>
          <p:nvPr/>
        </p:nvCxnSpPr>
        <p:spPr>
          <a:xfrm>
            <a:off x="3087933" y="976992"/>
            <a:ext cx="960300" cy="10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" name="Google Shape;192;p38"/>
          <p:cNvCxnSpPr>
            <a:stCxn id="183" idx="3"/>
            <a:endCxn id="190" idx="1"/>
          </p:cNvCxnSpPr>
          <p:nvPr/>
        </p:nvCxnSpPr>
        <p:spPr>
          <a:xfrm>
            <a:off x="3087933" y="1661547"/>
            <a:ext cx="960300" cy="3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3" name="Google Shape;193;p38"/>
          <p:cNvCxnSpPr>
            <a:stCxn id="187" idx="3"/>
            <a:endCxn id="190" idx="1"/>
          </p:cNvCxnSpPr>
          <p:nvPr/>
        </p:nvCxnSpPr>
        <p:spPr>
          <a:xfrm flipH="1" rot="10800000">
            <a:off x="3087933" y="2048815"/>
            <a:ext cx="960300" cy="10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4" name="Google Shape;19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5169" y="1713706"/>
            <a:ext cx="1291406" cy="670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8"/>
          <p:cNvCxnSpPr>
            <a:stCxn id="190" idx="3"/>
            <a:endCxn id="194" idx="1"/>
          </p:cNvCxnSpPr>
          <p:nvPr/>
        </p:nvCxnSpPr>
        <p:spPr>
          <a:xfrm>
            <a:off x="5537901" y="2048800"/>
            <a:ext cx="161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6" name="Google Shape;196;p38"/>
          <p:cNvSpPr txBox="1"/>
          <p:nvPr/>
        </p:nvSpPr>
        <p:spPr>
          <a:xfrm>
            <a:off x="170525" y="3874575"/>
            <a:ext cx="182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Single Document to KG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2075525" y="3722175"/>
            <a:ext cx="375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Multiple Documents to KG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6876125" y="3722175"/>
            <a:ext cx="204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Fraud Detection using KG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8"/>
          <p:cNvSpPr/>
          <p:nvPr/>
        </p:nvSpPr>
        <p:spPr>
          <a:xfrm flipH="1" rot="5400000">
            <a:off x="974675" y="3404775"/>
            <a:ext cx="93900" cy="1622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/>
          <p:nvPr/>
        </p:nvSpPr>
        <p:spPr>
          <a:xfrm flipH="1" rot="5400000">
            <a:off x="3927425" y="2357025"/>
            <a:ext cx="93900" cy="3718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8"/>
          <p:cNvSpPr/>
          <p:nvPr/>
        </p:nvSpPr>
        <p:spPr>
          <a:xfrm flipH="1" rot="5400000">
            <a:off x="7836675" y="3248475"/>
            <a:ext cx="93900" cy="1935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8"/>
          <p:cNvSpPr txBox="1"/>
          <p:nvPr/>
        </p:nvSpPr>
        <p:spPr>
          <a:xfrm>
            <a:off x="246725" y="4331775"/>
            <a:ext cx="148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Sri Hari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3066125" y="4331775"/>
            <a:ext cx="148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Narendra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7104725" y="4255575"/>
            <a:ext cx="148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Deepam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592875" y="2230250"/>
            <a:ext cx="1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1278675" y="2230250"/>
            <a:ext cx="1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2284888" y="2218600"/>
            <a:ext cx="1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2894488" y="2218600"/>
            <a:ext cx="1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1827688" y="2218600"/>
            <a:ext cx="1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Problem Statement</a:t>
            </a:r>
            <a:endParaRPr sz="2720"/>
          </a:p>
        </p:txBody>
      </p:sp>
      <p:sp>
        <p:nvSpPr>
          <p:cNvPr id="335" name="Google Shape;335;p56"/>
          <p:cNvSpPr txBox="1"/>
          <p:nvPr>
            <p:ph idx="1" type="body"/>
          </p:nvPr>
        </p:nvSpPr>
        <p:spPr>
          <a:xfrm>
            <a:off x="623400" y="1512600"/>
            <a:ext cx="85206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Generating a </a:t>
            </a:r>
            <a:r>
              <a:rPr lang="en" sz="2500">
                <a:solidFill>
                  <a:schemeClr val="dk1"/>
                </a:solidFill>
              </a:rPr>
              <a:t>Knowledge Graph from Linked summary documents.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499700" y="129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Often</a:t>
            </a:r>
            <a:r>
              <a:rPr lang="en"/>
              <a:t> documents refer to each other (e.g.Web documents,Government documents etc.).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869"/>
              <a:buChar char="●"/>
            </a:pPr>
            <a:r>
              <a:rPr lang="en" sz="1820">
                <a:solidFill>
                  <a:srgbClr val="666666"/>
                </a:solidFill>
                <a:highlight>
                  <a:srgbClr val="FFFFFF"/>
                </a:highlight>
              </a:rPr>
              <a:t>T</a:t>
            </a:r>
            <a:r>
              <a:rPr lang="en" sz="1820">
                <a:solidFill>
                  <a:srgbClr val="666666"/>
                </a:solidFill>
                <a:highlight>
                  <a:srgbClr val="FFFFFF"/>
                </a:highlight>
              </a:rPr>
              <a:t>o fetch the right document given  a current task at hand and to keep track of all the changes in the documents (and the relationship between documents) over time,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/>
              <a:t>it is necessary to link these long documents efficiently and  extract the summary out of it.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Individual </a:t>
            </a:r>
            <a:r>
              <a:rPr lang="en"/>
              <a:t>knowledge</a:t>
            </a:r>
            <a:r>
              <a:rPr lang="en"/>
              <a:t> graphs </a:t>
            </a:r>
            <a:r>
              <a:rPr lang="en"/>
              <a:t>generated</a:t>
            </a:r>
            <a:r>
              <a:rPr lang="en"/>
              <a:t> from each document can</a:t>
            </a:r>
            <a:r>
              <a:rPr lang="en"/>
              <a:t> be merged and form a single knowledge graph which can be used as a summarized input for </a:t>
            </a:r>
            <a:r>
              <a:rPr lang="en"/>
              <a:t>further</a:t>
            </a:r>
            <a:r>
              <a:rPr lang="en"/>
              <a:t> processing.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Text Summarization Techniques</a:t>
            </a:r>
            <a:r>
              <a:rPr lang="en"/>
              <a:t>: 28 July 2017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Knowledge Graphs and Deep Neural Network for Extractive Text Summarization by Utilizing Triples</a:t>
            </a:r>
            <a:r>
              <a:rPr lang="en"/>
              <a:t>: December 2020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Collective Multi-type Entity Alignment Between Knowledge Graphs</a:t>
            </a:r>
            <a:r>
              <a:rPr lang="en"/>
              <a:t>: April 2020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BERT : Pre-training of Deep Bidirectional Transformers for Language Understanding</a:t>
            </a:r>
            <a:r>
              <a:rPr lang="en"/>
              <a:t>: 24 May 2019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NER_BERT :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A Pre-trained Model for Low-Resource Entity Tagging</a:t>
            </a:r>
            <a:r>
              <a:rPr lang="en"/>
              <a:t>: 1 December 2021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311700" y="1393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linked documents is complicated.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merge them which is even more complicated.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graphs solves this problem easily.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each document’s knowledge graph for next level input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Title: Generating a Knowledge Graph from Linked Documents.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Overview: Generating a knowledge graph from linked legal documents (NITI Aayog) using NLP, KG, GNN, and GCN to keep track of all the changes in the documents over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3">
            <a:alphaModFix/>
          </a:blip>
          <a:srcRect b="8941" l="0" r="0" t="0"/>
          <a:stretch/>
        </p:blipFill>
        <p:spPr>
          <a:xfrm>
            <a:off x="626125" y="1842126"/>
            <a:ext cx="1420925" cy="19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 rotWithShape="1">
          <a:blip r:embed="rId4">
            <a:alphaModFix/>
          </a:blip>
          <a:srcRect b="11619" l="0" r="0" t="6953"/>
          <a:stretch/>
        </p:blipFill>
        <p:spPr>
          <a:xfrm>
            <a:off x="2273000" y="2109499"/>
            <a:ext cx="1899875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13974" l="0" r="0" t="2989"/>
          <a:stretch/>
        </p:blipFill>
        <p:spPr>
          <a:xfrm>
            <a:off x="4398825" y="2349125"/>
            <a:ext cx="4624377" cy="10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373" name="Google Shape;373;p62"/>
          <p:cNvSpPr/>
          <p:nvPr/>
        </p:nvSpPr>
        <p:spPr>
          <a:xfrm>
            <a:off x="522025" y="1435575"/>
            <a:ext cx="1292700" cy="13203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Documents</a:t>
            </a:r>
            <a:endParaRPr b="1" sz="900"/>
          </a:p>
        </p:txBody>
      </p:sp>
      <p:cxnSp>
        <p:nvCxnSpPr>
          <p:cNvPr id="374" name="Google Shape;374;p62"/>
          <p:cNvCxnSpPr/>
          <p:nvPr/>
        </p:nvCxnSpPr>
        <p:spPr>
          <a:xfrm>
            <a:off x="1814525" y="2086900"/>
            <a:ext cx="944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62"/>
          <p:cNvSpPr txBox="1"/>
          <p:nvPr/>
        </p:nvSpPr>
        <p:spPr>
          <a:xfrm>
            <a:off x="1945025" y="1841200"/>
            <a:ext cx="81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BERT</a:t>
            </a:r>
            <a:endParaRPr sz="900"/>
          </a:p>
        </p:txBody>
      </p:sp>
      <p:sp>
        <p:nvSpPr>
          <p:cNvPr id="376" name="Google Shape;376;p62"/>
          <p:cNvSpPr/>
          <p:nvPr/>
        </p:nvSpPr>
        <p:spPr>
          <a:xfrm>
            <a:off x="2758925" y="1503400"/>
            <a:ext cx="1163700" cy="12285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Triples Extraction</a:t>
            </a:r>
            <a:endParaRPr b="1" sz="900"/>
          </a:p>
        </p:txBody>
      </p:sp>
      <p:sp>
        <p:nvSpPr>
          <p:cNvPr id="377" name="Google Shape;377;p62"/>
          <p:cNvSpPr txBox="1"/>
          <p:nvPr/>
        </p:nvSpPr>
        <p:spPr>
          <a:xfrm>
            <a:off x="4500250" y="2471625"/>
            <a:ext cx="54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378" name="Google Shape;378;p62"/>
          <p:cNvCxnSpPr>
            <a:stCxn id="376" idx="6"/>
          </p:cNvCxnSpPr>
          <p:nvPr/>
        </p:nvCxnSpPr>
        <p:spPr>
          <a:xfrm>
            <a:off x="3922625" y="2117650"/>
            <a:ext cx="901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62"/>
          <p:cNvSpPr txBox="1"/>
          <p:nvPr/>
        </p:nvSpPr>
        <p:spPr>
          <a:xfrm>
            <a:off x="3879725" y="1879263"/>
            <a:ext cx="9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Python</a:t>
            </a:r>
            <a:r>
              <a:rPr lang="en" sz="900"/>
              <a:t>, Neo4j</a:t>
            </a:r>
            <a:endParaRPr sz="900"/>
          </a:p>
        </p:txBody>
      </p:sp>
      <p:sp>
        <p:nvSpPr>
          <p:cNvPr id="380" name="Google Shape;380;p62"/>
          <p:cNvSpPr/>
          <p:nvPr/>
        </p:nvSpPr>
        <p:spPr>
          <a:xfrm>
            <a:off x="4824125" y="1527525"/>
            <a:ext cx="1163700" cy="11670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Knowledge Graphs</a:t>
            </a:r>
            <a:endParaRPr b="1" sz="900"/>
          </a:p>
        </p:txBody>
      </p:sp>
      <p:cxnSp>
        <p:nvCxnSpPr>
          <p:cNvPr id="381" name="Google Shape;381;p62"/>
          <p:cNvCxnSpPr/>
          <p:nvPr/>
        </p:nvCxnSpPr>
        <p:spPr>
          <a:xfrm>
            <a:off x="7312425" y="3346750"/>
            <a:ext cx="75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62"/>
          <p:cNvCxnSpPr>
            <a:stCxn id="380" idx="6"/>
          </p:cNvCxnSpPr>
          <p:nvPr/>
        </p:nvCxnSpPr>
        <p:spPr>
          <a:xfrm>
            <a:off x="5987825" y="2111025"/>
            <a:ext cx="9444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62"/>
          <p:cNvSpPr/>
          <p:nvPr/>
        </p:nvSpPr>
        <p:spPr>
          <a:xfrm>
            <a:off x="6932025" y="1534750"/>
            <a:ext cx="1163700" cy="11670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Merged Knowledge Graph</a:t>
            </a:r>
            <a:endParaRPr b="1" sz="900"/>
          </a:p>
        </p:txBody>
      </p:sp>
      <p:sp>
        <p:nvSpPr>
          <p:cNvPr id="384" name="Google Shape;384;p62"/>
          <p:cNvSpPr txBox="1"/>
          <p:nvPr/>
        </p:nvSpPr>
        <p:spPr>
          <a:xfrm>
            <a:off x="6052125" y="1879275"/>
            <a:ext cx="9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GNN, GAT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Merge KGs</a:t>
            </a:r>
            <a:endParaRPr sz="900"/>
          </a:p>
        </p:txBody>
      </p:sp>
      <p:cxnSp>
        <p:nvCxnSpPr>
          <p:cNvPr id="385" name="Google Shape;385;p62"/>
          <p:cNvCxnSpPr>
            <a:stCxn id="383" idx="6"/>
          </p:cNvCxnSpPr>
          <p:nvPr/>
        </p:nvCxnSpPr>
        <p:spPr>
          <a:xfrm flipH="1">
            <a:off x="7312425" y="2118250"/>
            <a:ext cx="783300" cy="1228500"/>
          </a:xfrm>
          <a:prstGeom prst="curvedConnector4">
            <a:avLst>
              <a:gd fmla="val -30400" name="adj1"/>
              <a:gd fmla="val 7374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62"/>
          <p:cNvSpPr/>
          <p:nvPr/>
        </p:nvSpPr>
        <p:spPr>
          <a:xfrm>
            <a:off x="6734325" y="3507850"/>
            <a:ext cx="1163700" cy="11670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For further processing</a:t>
            </a:r>
            <a:endParaRPr b="1" sz="900"/>
          </a:p>
        </p:txBody>
      </p:sp>
      <p:sp>
        <p:nvSpPr>
          <p:cNvPr id="387" name="Google Shape;387;p62"/>
          <p:cNvSpPr txBox="1"/>
          <p:nvPr/>
        </p:nvSpPr>
        <p:spPr>
          <a:xfrm>
            <a:off x="1814525" y="2001250"/>
            <a:ext cx="102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NER, Corref, …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</a:t>
            </a:r>
            <a:endParaRPr/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" y="1776625"/>
            <a:ext cx="8837226" cy="5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125" y="2571750"/>
            <a:ext cx="4276379" cy="21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NER</a:t>
            </a:r>
            <a:endParaRPr/>
          </a:p>
        </p:txBody>
      </p:sp>
      <p:pic>
        <p:nvPicPr>
          <p:cNvPr id="400" name="Google Shape;4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0" cy="194407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261025" y="1627500"/>
            <a:ext cx="84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done by using a tool called NER annotator -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https://tecoholic.github.io/ner-annotator/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5"/>
          <p:cNvPicPr preferRelativeResize="0"/>
          <p:nvPr/>
        </p:nvPicPr>
        <p:blipFill rotWithShape="1">
          <a:blip r:embed="rId3">
            <a:alphaModFix/>
          </a:blip>
          <a:srcRect b="4150" l="0" r="0" t="0"/>
          <a:stretch/>
        </p:blipFill>
        <p:spPr>
          <a:xfrm>
            <a:off x="0" y="504575"/>
            <a:ext cx="9144000" cy="400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494575" y="273925"/>
            <a:ext cx="808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" sz="3300">
                <a:solidFill>
                  <a:schemeClr val="accent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INTERIM REVIEW</a:t>
            </a:r>
            <a:endParaRPr sz="3300">
              <a:solidFill>
                <a:schemeClr val="accent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2221750" y="1431025"/>
            <a:ext cx="509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SRIHARI THUNGA,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IIMSC Data Science and Computing,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SSSIHL,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MDH Campus.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2221750" y="2693500"/>
            <a:ext cx="422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Guided By: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 P.SUNIL KUMAR SIR,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Assistant Professor,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Dept of Mathematics and Computer science,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SSSIHL,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MDH campus.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annotated data</a:t>
            </a:r>
            <a:endParaRPr/>
          </a:p>
        </p:txBody>
      </p:sp>
      <p:pic>
        <p:nvPicPr>
          <p:cNvPr id="412" name="Google Shape;4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13" y="1177800"/>
            <a:ext cx="63600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NER Results</a:t>
            </a:r>
            <a:endParaRPr/>
          </a:p>
        </p:txBody>
      </p:sp>
      <p:pic>
        <p:nvPicPr>
          <p:cNvPr id="418" name="Google Shape;4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25" y="1436925"/>
            <a:ext cx="8812525" cy="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1" y="2140745"/>
            <a:ext cx="410527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Resolution</a:t>
            </a:r>
            <a:endParaRPr/>
          </a:p>
        </p:txBody>
      </p:sp>
      <p:sp>
        <p:nvSpPr>
          <p:cNvPr id="425" name="Google Shape;425;p6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Spacy Hugging-face Neural Coref</a:t>
            </a:r>
            <a:endParaRPr/>
          </a:p>
        </p:txBody>
      </p:sp>
      <p:sp>
        <p:nvSpPr>
          <p:cNvPr id="426" name="Google Shape;426;p68"/>
          <p:cNvSpPr txBox="1"/>
          <p:nvPr/>
        </p:nvSpPr>
        <p:spPr>
          <a:xfrm>
            <a:off x="507150" y="1655750"/>
            <a:ext cx="8129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Although he was very busy with his work, Peter had had enough of it. He and his wife decided they needed a holiday. They travelled to Spain because they loved the country very much.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" y="2272763"/>
            <a:ext cx="8839199" cy="59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8"/>
          <p:cNvSpPr txBox="1"/>
          <p:nvPr/>
        </p:nvSpPr>
        <p:spPr>
          <a:xfrm>
            <a:off x="177000" y="2885375"/>
            <a:ext cx="8713200" cy="14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Students are woken up early morning by melodies. After a spiritual suprabhatam session they go for 2 hours games session ending at 8 a.m. It is followed by breakfast session after which morning bhajan session is conducted. Then 2 and half hours of academic session followed by lunch session sees another 2 and half hours of academic session. Then students are allowed to go for 2 hour session of games. The evening is filled by rudram and bhajan sessions. After dinner session there is 1 and half hour study session. The lights goes off at 10:10 p.m.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29" name="Google Shape;4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00" y="4325624"/>
            <a:ext cx="8713198" cy="6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Parsing</a:t>
            </a:r>
            <a:endParaRPr/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50" y="2058600"/>
            <a:ext cx="27717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350" y="948000"/>
            <a:ext cx="25908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Generation</a:t>
            </a:r>
            <a:endParaRPr/>
          </a:p>
        </p:txBody>
      </p:sp>
      <p:pic>
        <p:nvPicPr>
          <p:cNvPr id="442" name="Google Shape;4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663" y="1657325"/>
            <a:ext cx="3928675" cy="18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- GNN</a:t>
            </a:r>
            <a:endParaRPr/>
          </a:p>
        </p:txBody>
      </p:sp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25" y="1132875"/>
            <a:ext cx="6098626" cy="39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>
            <p:ph type="title"/>
          </p:nvPr>
        </p:nvSpPr>
        <p:spPr>
          <a:xfrm>
            <a:off x="311700" y="25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to text</a:t>
            </a:r>
            <a:endParaRPr/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0" y="1208525"/>
            <a:ext cx="435771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468" y="1208525"/>
            <a:ext cx="29881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2"/>
          <p:cNvSpPr txBox="1"/>
          <p:nvPr/>
        </p:nvSpPr>
        <p:spPr>
          <a:xfrm>
            <a:off x="330100" y="744650"/>
            <a:ext cx="29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Tika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62" name="Google Shape;462;p73"/>
          <p:cNvSpPr/>
          <p:nvPr/>
        </p:nvSpPr>
        <p:spPr>
          <a:xfrm>
            <a:off x="2347460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73"/>
          <p:cNvGrpSpPr/>
          <p:nvPr/>
        </p:nvGrpSpPr>
        <p:grpSpPr>
          <a:xfrm>
            <a:off x="934737" y="1957621"/>
            <a:ext cx="1608075" cy="2186470"/>
            <a:chOff x="317475" y="1948510"/>
            <a:chExt cx="1531500" cy="1897977"/>
          </a:xfrm>
        </p:grpSpPr>
        <p:sp>
          <p:nvSpPr>
            <p:cNvPr id="464" name="Google Shape;464;p73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3"/>
            <p:cNvSpPr txBox="1"/>
            <p:nvPr/>
          </p:nvSpPr>
          <p:spPr>
            <a:xfrm>
              <a:off x="877797" y="2109690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July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73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Book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Triples Generation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73"/>
            <p:cNvSpPr txBox="1"/>
            <p:nvPr/>
          </p:nvSpPr>
          <p:spPr>
            <a:xfrm>
              <a:off x="317475" y="3109088"/>
              <a:ext cx="15315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The Rise of Knowledge Graph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Research Paper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8" name="Google Shape;468;p73"/>
          <p:cNvGrpSpPr/>
          <p:nvPr/>
        </p:nvGrpSpPr>
        <p:grpSpPr>
          <a:xfrm>
            <a:off x="2542812" y="1957621"/>
            <a:ext cx="1540666" cy="2186455"/>
            <a:chOff x="1848950" y="1948510"/>
            <a:chExt cx="1467301" cy="1897965"/>
          </a:xfrm>
        </p:grpSpPr>
        <p:sp>
          <p:nvSpPr>
            <p:cNvPr id="469" name="Google Shape;469;p73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3"/>
            <p:cNvSpPr txBox="1"/>
            <p:nvPr/>
          </p:nvSpPr>
          <p:spPr>
            <a:xfrm>
              <a:off x="1848950" y="2542815"/>
              <a:ext cx="1467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Videos on KG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Pipeline for text to KG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73"/>
            <p:cNvSpPr txBox="1"/>
            <p:nvPr/>
          </p:nvSpPr>
          <p:spPr>
            <a:xfrm>
              <a:off x="1848951" y="3109075"/>
              <a:ext cx="14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Cs520.stanford.edu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Path to convert text to kG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73"/>
            <p:cNvSpPr txBox="1"/>
            <p:nvPr/>
          </p:nvSpPr>
          <p:spPr>
            <a:xfrm>
              <a:off x="2206866" y="208514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August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3" name="Google Shape;473;p73"/>
          <p:cNvGrpSpPr/>
          <p:nvPr/>
        </p:nvGrpSpPr>
        <p:grpSpPr>
          <a:xfrm>
            <a:off x="3938351" y="1957621"/>
            <a:ext cx="1427897" cy="2186466"/>
            <a:chOff x="3178034" y="1948510"/>
            <a:chExt cx="1359902" cy="1897974"/>
          </a:xfrm>
        </p:grpSpPr>
        <p:sp>
          <p:nvSpPr>
            <p:cNvPr id="474" name="Google Shape;474;p73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3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NLP Basics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Neo4j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73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Articles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Neo4j website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" name="Google Shape;477;p73"/>
            <p:cNvSpPr txBox="1"/>
            <p:nvPr/>
          </p:nvSpPr>
          <p:spPr>
            <a:xfrm>
              <a:off x="3510525" y="2109675"/>
              <a:ext cx="695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September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8" name="Google Shape;478;p73"/>
          <p:cNvGrpSpPr/>
          <p:nvPr/>
        </p:nvGrpSpPr>
        <p:grpSpPr>
          <a:xfrm>
            <a:off x="5178076" y="1957621"/>
            <a:ext cx="1697850" cy="2186467"/>
            <a:chOff x="4358725" y="1948510"/>
            <a:chExt cx="1617000" cy="1897975"/>
          </a:xfrm>
        </p:grpSpPr>
        <p:sp>
          <p:nvSpPr>
            <p:cNvPr id="479" name="Google Shape;479;p73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3"/>
            <p:cNvSpPr txBox="1"/>
            <p:nvPr/>
          </p:nvSpPr>
          <p:spPr>
            <a:xfrm>
              <a:off x="4358725" y="2652288"/>
              <a:ext cx="161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NER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Coreference Resolution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73"/>
            <p:cNvSpPr txBox="1"/>
            <p:nvPr/>
          </p:nvSpPr>
          <p:spPr>
            <a:xfrm>
              <a:off x="4557653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Spacy v3 model          Text Annotation    NeuralCoref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73"/>
            <p:cNvSpPr txBox="1"/>
            <p:nvPr/>
          </p:nvSpPr>
          <p:spPr>
            <a:xfrm>
              <a:off x="4915700" y="210967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October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73"/>
          <p:cNvGrpSpPr/>
          <p:nvPr/>
        </p:nvGrpSpPr>
        <p:grpSpPr>
          <a:xfrm>
            <a:off x="6781373" y="1957621"/>
            <a:ext cx="1427901" cy="2174486"/>
            <a:chOff x="5885675" y="1948510"/>
            <a:chExt cx="1359905" cy="1887575"/>
          </a:xfrm>
        </p:grpSpPr>
        <p:sp>
          <p:nvSpPr>
            <p:cNvPr id="484" name="Google Shape;484;p73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3"/>
            <p:cNvSpPr txBox="1"/>
            <p:nvPr/>
          </p:nvSpPr>
          <p:spPr>
            <a:xfrm>
              <a:off x="5885675" y="27213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GNN, GAT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RNN, LSTM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BERT, NER-BERT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73"/>
            <p:cNvSpPr txBox="1"/>
            <p:nvPr/>
          </p:nvSpPr>
          <p:spPr>
            <a:xfrm>
              <a:off x="5885681" y="30986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University of Trento     Blogs                     Research Papers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" name="Google Shape;487;p73"/>
            <p:cNvSpPr txBox="1"/>
            <p:nvPr/>
          </p:nvSpPr>
          <p:spPr>
            <a:xfrm>
              <a:off x="6210300" y="2085163"/>
              <a:ext cx="7149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November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8" name="Google Shape;488;p73"/>
          <p:cNvSpPr/>
          <p:nvPr/>
        </p:nvSpPr>
        <p:spPr>
          <a:xfrm>
            <a:off x="3755953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3"/>
          <p:cNvSpPr/>
          <p:nvPr/>
        </p:nvSpPr>
        <p:spPr>
          <a:xfrm>
            <a:off x="5178016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3"/>
          <p:cNvSpPr/>
          <p:nvPr/>
        </p:nvSpPr>
        <p:spPr>
          <a:xfrm>
            <a:off x="6600618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Timeline 2023</a:t>
            </a:r>
            <a:endParaRPr/>
          </a:p>
        </p:txBody>
      </p:sp>
      <p:sp>
        <p:nvSpPr>
          <p:cNvPr id="496" name="Google Shape;496;p74"/>
          <p:cNvSpPr/>
          <p:nvPr/>
        </p:nvSpPr>
        <p:spPr>
          <a:xfrm>
            <a:off x="2347460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74"/>
          <p:cNvGrpSpPr/>
          <p:nvPr/>
        </p:nvGrpSpPr>
        <p:grpSpPr>
          <a:xfrm>
            <a:off x="929825" y="1957621"/>
            <a:ext cx="1749510" cy="2186470"/>
            <a:chOff x="312797" y="1948510"/>
            <a:chExt cx="1666200" cy="1897977"/>
          </a:xfrm>
        </p:grpSpPr>
        <p:sp>
          <p:nvSpPr>
            <p:cNvPr id="498" name="Google Shape;498;p74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4"/>
            <p:cNvSpPr txBox="1"/>
            <p:nvPr/>
          </p:nvSpPr>
          <p:spPr>
            <a:xfrm>
              <a:off x="914678" y="2109690"/>
              <a:ext cx="557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74"/>
            <p:cNvSpPr txBox="1"/>
            <p:nvPr/>
          </p:nvSpPr>
          <p:spPr>
            <a:xfrm>
              <a:off x="312797" y="2674295"/>
              <a:ext cx="1666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Integrating KGs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Documents summarization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74"/>
            <p:cNvSpPr txBox="1"/>
            <p:nvPr/>
          </p:nvSpPr>
          <p:spPr>
            <a:xfrm>
              <a:off x="317475" y="3109088"/>
              <a:ext cx="15315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GNN, GAT Coding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BERT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2" name="Google Shape;502;p74"/>
          <p:cNvGrpSpPr/>
          <p:nvPr/>
        </p:nvGrpSpPr>
        <p:grpSpPr>
          <a:xfrm>
            <a:off x="2542812" y="1957621"/>
            <a:ext cx="1540666" cy="2186455"/>
            <a:chOff x="1848950" y="1948510"/>
            <a:chExt cx="1467301" cy="1897965"/>
          </a:xfrm>
        </p:grpSpPr>
        <p:sp>
          <p:nvSpPr>
            <p:cNvPr id="503" name="Google Shape;503;p74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4"/>
            <p:cNvSpPr txBox="1"/>
            <p:nvPr/>
          </p:nvSpPr>
          <p:spPr>
            <a:xfrm>
              <a:off x="1848950" y="2542815"/>
              <a:ext cx="1467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Testing on legal Documents to KG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" name="Google Shape;505;p74"/>
            <p:cNvSpPr txBox="1"/>
            <p:nvPr/>
          </p:nvSpPr>
          <p:spPr>
            <a:xfrm>
              <a:off x="1848951" y="3109075"/>
              <a:ext cx="14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Ayushman Bharat downloadable Documents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https://ayushmanup.in/pages.aspx?pt=GOI-Guidelines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p74"/>
            <p:cNvSpPr txBox="1"/>
            <p:nvPr/>
          </p:nvSpPr>
          <p:spPr>
            <a:xfrm>
              <a:off x="2179699" y="2085145"/>
              <a:ext cx="621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" name="Google Shape;507;p74"/>
          <p:cNvGrpSpPr/>
          <p:nvPr/>
        </p:nvGrpSpPr>
        <p:grpSpPr>
          <a:xfrm>
            <a:off x="3938351" y="1957621"/>
            <a:ext cx="1427897" cy="2186466"/>
            <a:chOff x="3178034" y="1948510"/>
            <a:chExt cx="1359902" cy="1897974"/>
          </a:xfrm>
        </p:grpSpPr>
        <p:sp>
          <p:nvSpPr>
            <p:cNvPr id="508" name="Google Shape;508;p7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4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Integrating with Fraud detection Analysis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74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Fraud Rings - Neo4j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Rule &amp; Model Based Fraud Detection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74"/>
            <p:cNvSpPr txBox="1"/>
            <p:nvPr/>
          </p:nvSpPr>
          <p:spPr>
            <a:xfrm>
              <a:off x="3510525" y="2109675"/>
              <a:ext cx="695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2" name="Google Shape;512;p74"/>
          <p:cNvGrpSpPr/>
          <p:nvPr/>
        </p:nvGrpSpPr>
        <p:grpSpPr>
          <a:xfrm>
            <a:off x="5178076" y="1957621"/>
            <a:ext cx="1697850" cy="2174492"/>
            <a:chOff x="4358725" y="1948510"/>
            <a:chExt cx="1617000" cy="1887580"/>
          </a:xfrm>
        </p:grpSpPr>
        <p:sp>
          <p:nvSpPr>
            <p:cNvPr id="513" name="Google Shape;513;p74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4"/>
            <p:cNvSpPr txBox="1"/>
            <p:nvPr/>
          </p:nvSpPr>
          <p:spPr>
            <a:xfrm>
              <a:off x="4358725" y="2652288"/>
              <a:ext cx="161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Documentation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74"/>
            <p:cNvSpPr txBox="1"/>
            <p:nvPr/>
          </p:nvSpPr>
          <p:spPr>
            <a:xfrm>
              <a:off x="4557653" y="3098690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Project Report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" name="Google Shape;516;p74"/>
            <p:cNvSpPr txBox="1"/>
            <p:nvPr/>
          </p:nvSpPr>
          <p:spPr>
            <a:xfrm>
              <a:off x="4915700" y="210967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7" name="Google Shape;517;p74"/>
          <p:cNvSpPr/>
          <p:nvPr/>
        </p:nvSpPr>
        <p:spPr>
          <a:xfrm>
            <a:off x="3755953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4"/>
          <p:cNvSpPr/>
          <p:nvPr/>
        </p:nvSpPr>
        <p:spPr>
          <a:xfrm>
            <a:off x="5178016" y="2306752"/>
            <a:ext cx="371400" cy="426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524" name="Google Shape;52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Apache Tika: To read text from pdf files.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NER Annotator: To create annotation files for entities (</a:t>
            </a:r>
            <a:r>
              <a:rPr lang="en"/>
              <a:t>custom</a:t>
            </a:r>
            <a:r>
              <a:rPr lang="en"/>
              <a:t> Ner).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Spacy: hugging face (</a:t>
            </a:r>
            <a:r>
              <a:rPr lang="en"/>
              <a:t>Neural Corref)</a:t>
            </a:r>
            <a:r>
              <a:rPr lang="en"/>
              <a:t>, NER, Dependency Parser.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Neo4j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Cypher Query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 Neural Networks (GNN)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 Attention (GAT)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/>
        </p:nvSpPr>
        <p:spPr>
          <a:xfrm>
            <a:off x="282225" y="211675"/>
            <a:ext cx="6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70550" y="35275"/>
            <a:ext cx="90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 Statement:</a:t>
            </a:r>
            <a:endParaRPr u="sng"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Building knowledge-Graph on a</a:t>
            </a:r>
            <a:r>
              <a:rPr lang="en"/>
              <a:t>bstractive text summary of a single document.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26" y="1099175"/>
            <a:ext cx="5227949" cy="2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813" y="1021127"/>
            <a:ext cx="1722925" cy="17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7"/>
          <p:cNvSpPr txBox="1"/>
          <p:nvPr/>
        </p:nvSpPr>
        <p:spPr>
          <a:xfrm>
            <a:off x="5275950" y="3291063"/>
            <a:ext cx="27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21231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Deepam Rai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II MSC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6" name="Google Shape;536;p77"/>
          <p:cNvSpPr txBox="1"/>
          <p:nvPr/>
        </p:nvSpPr>
        <p:spPr>
          <a:xfrm>
            <a:off x="4913538" y="2869163"/>
            <a:ext cx="307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pectral"/>
                <a:ea typeface="Spectral"/>
                <a:cs typeface="Spectral"/>
                <a:sym typeface="Spectral"/>
              </a:rPr>
              <a:t>Interim Review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37" name="Google Shape;5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81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Problem Statement: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543" name="Google Shape;543;p78"/>
          <p:cNvSpPr txBox="1"/>
          <p:nvPr>
            <p:ph idx="1" type="body"/>
          </p:nvPr>
        </p:nvSpPr>
        <p:spPr>
          <a:xfrm>
            <a:off x="311700" y="847675"/>
            <a:ext cx="85206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Detecting possible frauds in </a:t>
            </a:r>
            <a:r>
              <a:rPr lang="en"/>
              <a:t>relevant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domains using GANs and KG</a:t>
            </a:r>
            <a:r>
              <a:rPr lang="en"/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34924"/>
            <a:ext cx="7277101" cy="6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9"/>
          <p:cNvSpPr txBox="1"/>
          <p:nvPr/>
        </p:nvSpPr>
        <p:spPr>
          <a:xfrm>
            <a:off x="1312600" y="2079700"/>
            <a:ext cx="7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Trade Commission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https://www.ftc.gov/news-events/news/press-releases/2022/02/new-data-shows-ftc-received-28-million-fraud-reports-consumers-2021-0</a:t>
            </a:r>
            <a:endParaRPr sz="1000"/>
          </a:p>
        </p:txBody>
      </p:sp>
      <p:sp>
        <p:nvSpPr>
          <p:cNvPr id="551" name="Google Shape;551;p79"/>
          <p:cNvSpPr txBox="1"/>
          <p:nvPr/>
        </p:nvSpPr>
        <p:spPr>
          <a:xfrm>
            <a:off x="1347450" y="2984820"/>
            <a:ext cx="49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~ $16 million per day</a:t>
            </a:r>
            <a:endParaRPr b="1"/>
          </a:p>
        </p:txBody>
      </p:sp>
      <p:sp>
        <p:nvSpPr>
          <p:cNvPr id="552" name="Google Shape;552;p79"/>
          <p:cNvSpPr txBox="1"/>
          <p:nvPr/>
        </p:nvSpPr>
        <p:spPr>
          <a:xfrm>
            <a:off x="1347450" y="3282650"/>
            <a:ext cx="49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~ ₹131 crore per day</a:t>
            </a:r>
            <a:endParaRPr b="1"/>
          </a:p>
        </p:txBody>
      </p:sp>
      <p:cxnSp>
        <p:nvCxnSpPr>
          <p:cNvPr id="553" name="Google Shape;553;p79"/>
          <p:cNvCxnSpPr/>
          <p:nvPr/>
        </p:nvCxnSpPr>
        <p:spPr>
          <a:xfrm>
            <a:off x="669075" y="1791175"/>
            <a:ext cx="1937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KG?</a:t>
            </a:r>
            <a:endParaRPr/>
          </a:p>
        </p:txBody>
      </p:sp>
      <p:pic>
        <p:nvPicPr>
          <p:cNvPr id="559" name="Google Shape;5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25" y="1156025"/>
            <a:ext cx="2416550" cy="21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0"/>
          <p:cNvSpPr txBox="1"/>
          <p:nvPr/>
        </p:nvSpPr>
        <p:spPr>
          <a:xfrm>
            <a:off x="650950" y="3589850"/>
            <a:ext cx="355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Difficult to analyze.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Expensive scalability.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 is not always structured.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Can write rules but how many?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1" name="Google Shape;5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650" y="1156025"/>
            <a:ext cx="1806799" cy="18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0"/>
          <p:cNvSpPr txBox="1"/>
          <p:nvPr/>
        </p:nvSpPr>
        <p:spPr>
          <a:xfrm>
            <a:off x="5208100" y="3589850"/>
            <a:ext cx="355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Intuitive Analysis.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Highly Scalable.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Best for Unstructured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Best for Ad-Hoc queries, global Algorithms.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400" y="1744550"/>
            <a:ext cx="1806799" cy="18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/>
          <p:nvPr/>
        </p:nvSpPr>
        <p:spPr>
          <a:xfrm>
            <a:off x="1449850" y="2146950"/>
            <a:ext cx="691500" cy="10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cxnSp>
        <p:nvCxnSpPr>
          <p:cNvPr id="570" name="Google Shape;570;p81"/>
          <p:cNvCxnSpPr>
            <a:stCxn id="569" idx="3"/>
            <a:endCxn id="568" idx="1"/>
          </p:cNvCxnSpPr>
          <p:nvPr/>
        </p:nvCxnSpPr>
        <p:spPr>
          <a:xfrm>
            <a:off x="2141350" y="2647950"/>
            <a:ext cx="18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81"/>
          <p:cNvCxnSpPr>
            <a:stCxn id="568" idx="0"/>
          </p:cNvCxnSpPr>
          <p:nvPr/>
        </p:nvCxnSpPr>
        <p:spPr>
          <a:xfrm rot="5400000">
            <a:off x="4335150" y="1601900"/>
            <a:ext cx="399000" cy="684300"/>
          </a:xfrm>
          <a:prstGeom prst="curvedConnector4">
            <a:avLst>
              <a:gd fmla="val -129900" name="adj1"/>
              <a:gd fmla="val 14434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2" name="Google Shape;572;p81"/>
          <p:cNvCxnSpPr>
            <a:stCxn id="568" idx="2"/>
          </p:cNvCxnSpPr>
          <p:nvPr/>
        </p:nvCxnSpPr>
        <p:spPr>
          <a:xfrm rot="-5400000">
            <a:off x="5019600" y="2882650"/>
            <a:ext cx="525900" cy="811500"/>
          </a:xfrm>
          <a:prstGeom prst="curvedConnector4">
            <a:avLst>
              <a:gd fmla="val -109289" name="adj1"/>
              <a:gd fmla="val 14954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73" name="Google Shape;573;p81"/>
          <p:cNvSpPr txBox="1"/>
          <p:nvPr/>
        </p:nvSpPr>
        <p:spPr>
          <a:xfrm>
            <a:off x="4728625" y="1049875"/>
            <a:ext cx="105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Queries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81"/>
          <p:cNvSpPr txBox="1"/>
          <p:nvPr/>
        </p:nvSpPr>
        <p:spPr>
          <a:xfrm>
            <a:off x="6146800" y="3681600"/>
            <a:ext cx="14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Analysis &amp; Fraud Detection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81"/>
          <p:cNvSpPr txBox="1"/>
          <p:nvPr/>
        </p:nvSpPr>
        <p:spPr>
          <a:xfrm>
            <a:off x="4763850" y="2563350"/>
            <a:ext cx="225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KG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/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Literature Review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581" name="Google Shape;581;p82"/>
          <p:cNvSpPr txBox="1"/>
          <p:nvPr/>
        </p:nvSpPr>
        <p:spPr>
          <a:xfrm>
            <a:off x="211200" y="3731650"/>
            <a:ext cx="8520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Courses</a:t>
            </a: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: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Neo4j fundamentals</a:t>
            </a:r>
            <a:r>
              <a:rPr lang="en" sz="1200">
                <a:solidFill>
                  <a:srgbClr val="1155CC"/>
                </a:solidFill>
              </a:rPr>
              <a:t> by </a:t>
            </a:r>
            <a:r>
              <a:rPr lang="en" sz="1200">
                <a:solidFill>
                  <a:schemeClr val="dk1"/>
                </a:solidFill>
              </a:rPr>
              <a:t>Neo4j Graph Academy</a:t>
            </a:r>
            <a:endParaRPr sz="1200">
              <a:solidFill>
                <a:srgbClr val="1155C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CYPHER fundamentals</a:t>
            </a:r>
            <a:r>
              <a:rPr lang="en" sz="1200">
                <a:solidFill>
                  <a:srgbClr val="1155CC"/>
                </a:solidFill>
              </a:rPr>
              <a:t> by </a:t>
            </a:r>
            <a:r>
              <a:rPr lang="en" sz="1200">
                <a:solidFill>
                  <a:schemeClr val="dk1"/>
                </a:solidFill>
              </a:rPr>
              <a:t>Neo4j Graph Academy</a:t>
            </a:r>
            <a:endParaRPr sz="1200">
              <a:solidFill>
                <a:srgbClr val="1155C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University Knowledge Graphs by Prof. Dr. Harald Sack, Dr. Mehwish Alam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582" name="Google Shape;582;p82"/>
          <p:cNvSpPr txBox="1"/>
          <p:nvPr/>
        </p:nvSpPr>
        <p:spPr>
          <a:xfrm>
            <a:off x="211200" y="912250"/>
            <a:ext cx="387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unito Medium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Summarization Techniques: A Brief Survey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Nunito"/>
                <a:ea typeface="Nunito"/>
                <a:cs typeface="Nunito"/>
                <a:sym typeface="Nunito"/>
              </a:rPr>
              <a:t>Mehdi Allahyari et. al.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-2017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82"/>
          <p:cNvSpPr txBox="1"/>
          <p:nvPr/>
        </p:nvSpPr>
        <p:spPr>
          <a:xfrm>
            <a:off x="211200" y="1369450"/>
            <a:ext cx="721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unito Medium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DC-Art-GAN: Stable Procedural Content Generation using DC-GANs for Digital Art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</a:rPr>
              <a:t>Rohit Gandikota, Nik Bear Brown </a:t>
            </a:r>
            <a:r>
              <a:rPr lang="en" sz="1200">
                <a:solidFill>
                  <a:schemeClr val="dk1"/>
                </a:solidFill>
              </a:rPr>
              <a:t>- 2022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82"/>
          <p:cNvSpPr txBox="1"/>
          <p:nvPr/>
        </p:nvSpPr>
        <p:spPr>
          <a:xfrm>
            <a:off x="211200" y="1826650"/>
            <a:ext cx="83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Nunito Medium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Medical Knowledge Graph to Enhance Fraud, Waste, and Abuse Detection on Claim Data: Model Development and Performance Evaluation</a:t>
            </a:r>
            <a:r>
              <a:rPr i="1" lang="en" sz="900">
                <a:solidFill>
                  <a:schemeClr val="dk1"/>
                </a:solidFill>
              </a:rPr>
              <a:t>									  Li Hou, Jiao Li et. al. </a:t>
            </a:r>
            <a:r>
              <a:rPr lang="en" sz="1200">
                <a:solidFill>
                  <a:schemeClr val="dk1"/>
                </a:solidFill>
              </a:rPr>
              <a:t>- 2020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Google Shape;585;p82"/>
          <p:cNvSpPr txBox="1"/>
          <p:nvPr/>
        </p:nvSpPr>
        <p:spPr>
          <a:xfrm>
            <a:off x="211200" y="2436250"/>
            <a:ext cx="565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unito Medium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Identifying Linked Fraudulent Activities Using Graph Convolution Network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</a:rPr>
              <a:t>Sharmin Pathan, Vyom Shrivastava </a:t>
            </a:r>
            <a:r>
              <a:rPr lang="en" sz="1200">
                <a:solidFill>
                  <a:schemeClr val="dk1"/>
                </a:solidFill>
              </a:rPr>
              <a:t>- 2021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82"/>
          <p:cNvSpPr txBox="1"/>
          <p:nvPr/>
        </p:nvSpPr>
        <p:spPr>
          <a:xfrm>
            <a:off x="211200" y="2893450"/>
            <a:ext cx="391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unito Medium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Behavioral graph fraud detection in E-commerce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</a:rPr>
              <a:t>Hang Yin, Zitao Zhang</a:t>
            </a:r>
            <a:r>
              <a:rPr i="1" lang="en" sz="9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- 2022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7" name="Google Shape;587;p82"/>
          <p:cNvSpPr txBox="1"/>
          <p:nvPr/>
        </p:nvSpPr>
        <p:spPr>
          <a:xfrm>
            <a:off x="159300" y="670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Papers</a:t>
            </a:r>
            <a:endParaRPr>
              <a:solidFill>
                <a:srgbClr val="666666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Output of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Literature Review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3" name="Google Shape;593;p83"/>
          <p:cNvSpPr txBox="1"/>
          <p:nvPr/>
        </p:nvSpPr>
        <p:spPr>
          <a:xfrm>
            <a:off x="642050" y="1926175"/>
            <a:ext cx="682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High level workflow of Fraud Detection using KG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GANs for Data Generation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End-to-End pipeline for Fraud Detection using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High Level Workflow for Fraud Detection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9" name="Google Shape;599;p84"/>
          <p:cNvSpPr/>
          <p:nvPr/>
        </p:nvSpPr>
        <p:spPr>
          <a:xfrm>
            <a:off x="2186900" y="2296300"/>
            <a:ext cx="1079700" cy="10608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Knowledge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</a:t>
            </a:r>
            <a:endParaRPr sz="1200"/>
          </a:p>
        </p:txBody>
      </p:sp>
      <p:sp>
        <p:nvSpPr>
          <p:cNvPr id="600" name="Google Shape;600;p84"/>
          <p:cNvSpPr/>
          <p:nvPr/>
        </p:nvSpPr>
        <p:spPr>
          <a:xfrm>
            <a:off x="5584800" y="1153300"/>
            <a:ext cx="912900" cy="885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Fraud</a:t>
            </a:r>
            <a:endParaRPr sz="1200"/>
          </a:p>
        </p:txBody>
      </p:sp>
      <p:sp>
        <p:nvSpPr>
          <p:cNvPr id="601" name="Google Shape;601;p84"/>
          <p:cNvSpPr/>
          <p:nvPr/>
        </p:nvSpPr>
        <p:spPr>
          <a:xfrm>
            <a:off x="5605950" y="3635800"/>
            <a:ext cx="912900" cy="885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Fraud</a:t>
            </a:r>
            <a:endParaRPr sz="1200"/>
          </a:p>
        </p:txBody>
      </p:sp>
      <p:cxnSp>
        <p:nvCxnSpPr>
          <p:cNvPr id="602" name="Google Shape;602;p84"/>
          <p:cNvCxnSpPr>
            <a:stCxn id="599" idx="6"/>
            <a:endCxn id="600" idx="1"/>
          </p:cNvCxnSpPr>
          <p:nvPr/>
        </p:nvCxnSpPr>
        <p:spPr>
          <a:xfrm flipH="1" rot="10800000">
            <a:off x="3266600" y="1595800"/>
            <a:ext cx="2546400" cy="1230900"/>
          </a:xfrm>
          <a:prstGeom prst="curvedConnector3">
            <a:avLst>
              <a:gd fmla="val 4551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3" name="Google Shape;603;p84"/>
          <p:cNvCxnSpPr>
            <a:stCxn id="599" idx="6"/>
            <a:endCxn id="601" idx="1"/>
          </p:cNvCxnSpPr>
          <p:nvPr/>
        </p:nvCxnSpPr>
        <p:spPr>
          <a:xfrm>
            <a:off x="3266600" y="2826700"/>
            <a:ext cx="2567700" cy="1251600"/>
          </a:xfrm>
          <a:prstGeom prst="curvedConnector3">
            <a:avLst>
              <a:gd fmla="val 4555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4" name="Google Shape;604;p84"/>
          <p:cNvSpPr txBox="1"/>
          <p:nvPr/>
        </p:nvSpPr>
        <p:spPr>
          <a:xfrm>
            <a:off x="3712300" y="16328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Rule Based</a:t>
            </a:r>
            <a:endParaRPr sz="1200"/>
          </a:p>
        </p:txBody>
      </p:sp>
      <p:sp>
        <p:nvSpPr>
          <p:cNvPr id="605" name="Google Shape;605;p84"/>
          <p:cNvSpPr txBox="1"/>
          <p:nvPr/>
        </p:nvSpPr>
        <p:spPr>
          <a:xfrm>
            <a:off x="3636100" y="35378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Based</a:t>
            </a:r>
            <a:endParaRPr sz="1200"/>
          </a:p>
        </p:txBody>
      </p:sp>
      <p:sp>
        <p:nvSpPr>
          <p:cNvPr id="606" name="Google Shape;606;p84"/>
          <p:cNvSpPr txBox="1"/>
          <p:nvPr/>
        </p:nvSpPr>
        <p:spPr>
          <a:xfrm>
            <a:off x="6850625" y="1000600"/>
            <a:ext cx="124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Precision Low Recall</a:t>
            </a:r>
            <a:endParaRPr sz="1200"/>
          </a:p>
        </p:txBody>
      </p:sp>
      <p:sp>
        <p:nvSpPr>
          <p:cNvPr id="607" name="Google Shape;607;p84"/>
          <p:cNvSpPr txBox="1"/>
          <p:nvPr/>
        </p:nvSpPr>
        <p:spPr>
          <a:xfrm>
            <a:off x="6850625" y="3515200"/>
            <a:ext cx="124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Recall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Low Precision</a:t>
            </a:r>
            <a:endParaRPr sz="1200"/>
          </a:p>
        </p:txBody>
      </p:sp>
      <p:sp>
        <p:nvSpPr>
          <p:cNvPr id="608" name="Google Shape;608;p84"/>
          <p:cNvSpPr txBox="1"/>
          <p:nvPr/>
        </p:nvSpPr>
        <p:spPr>
          <a:xfrm>
            <a:off x="6850625" y="16102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Unscalable</a:t>
            </a:r>
            <a:endParaRPr sz="1200"/>
          </a:p>
        </p:txBody>
      </p:sp>
      <p:sp>
        <p:nvSpPr>
          <p:cNvPr id="609" name="Google Shape;609;p84"/>
          <p:cNvSpPr/>
          <p:nvPr/>
        </p:nvSpPr>
        <p:spPr>
          <a:xfrm>
            <a:off x="1051675" y="1117100"/>
            <a:ext cx="912900" cy="8850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KG Schema</a:t>
            </a:r>
            <a:endParaRPr sz="1200"/>
          </a:p>
        </p:txBody>
      </p:sp>
      <p:sp>
        <p:nvSpPr>
          <p:cNvPr id="610" name="Google Shape;610;p84"/>
          <p:cNvSpPr/>
          <p:nvPr/>
        </p:nvSpPr>
        <p:spPr>
          <a:xfrm>
            <a:off x="1162375" y="3692425"/>
            <a:ext cx="691500" cy="10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611" name="Google Shape;611;p84"/>
          <p:cNvSpPr/>
          <p:nvPr/>
        </p:nvSpPr>
        <p:spPr>
          <a:xfrm>
            <a:off x="1098925" y="2353900"/>
            <a:ext cx="818400" cy="945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DL</a:t>
            </a:r>
            <a:endParaRPr sz="1200"/>
          </a:p>
        </p:txBody>
      </p:sp>
      <p:cxnSp>
        <p:nvCxnSpPr>
          <p:cNvPr id="612" name="Google Shape;612;p84"/>
          <p:cNvCxnSpPr>
            <a:stCxn id="610" idx="0"/>
            <a:endCxn id="611" idx="2"/>
          </p:cNvCxnSpPr>
          <p:nvPr/>
        </p:nvCxnSpPr>
        <p:spPr>
          <a:xfrm rot="10800000">
            <a:off x="1508125" y="3299425"/>
            <a:ext cx="0" cy="3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84"/>
          <p:cNvCxnSpPr>
            <a:stCxn id="609" idx="4"/>
            <a:endCxn id="611" idx="0"/>
          </p:cNvCxnSpPr>
          <p:nvPr/>
        </p:nvCxnSpPr>
        <p:spPr>
          <a:xfrm>
            <a:off x="1508125" y="2002100"/>
            <a:ext cx="0" cy="35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84"/>
          <p:cNvCxnSpPr>
            <a:stCxn id="611" idx="3"/>
            <a:endCxn id="599" idx="2"/>
          </p:cNvCxnSpPr>
          <p:nvPr/>
        </p:nvCxnSpPr>
        <p:spPr>
          <a:xfrm>
            <a:off x="1917325" y="2826700"/>
            <a:ext cx="26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84"/>
          <p:cNvCxnSpPr>
            <a:stCxn id="600" idx="5"/>
            <a:endCxn id="606" idx="1"/>
          </p:cNvCxnSpPr>
          <p:nvPr/>
        </p:nvCxnSpPr>
        <p:spPr>
          <a:xfrm flipH="1" rot="10800000">
            <a:off x="6269475" y="1277800"/>
            <a:ext cx="581100" cy="318000"/>
          </a:xfrm>
          <a:prstGeom prst="bentConnector3">
            <a:avLst>
              <a:gd fmla="val 6964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84"/>
          <p:cNvCxnSpPr>
            <a:stCxn id="600" idx="5"/>
            <a:endCxn id="608" idx="1"/>
          </p:cNvCxnSpPr>
          <p:nvPr/>
        </p:nvCxnSpPr>
        <p:spPr>
          <a:xfrm>
            <a:off x="6269475" y="1595800"/>
            <a:ext cx="581100" cy="199200"/>
          </a:xfrm>
          <a:prstGeom prst="bentConnector3">
            <a:avLst>
              <a:gd fmla="val 6964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84"/>
          <p:cNvCxnSpPr>
            <a:stCxn id="601" idx="5"/>
            <a:endCxn id="607" idx="1"/>
          </p:cNvCxnSpPr>
          <p:nvPr/>
        </p:nvCxnSpPr>
        <p:spPr>
          <a:xfrm flipH="1" rot="10800000">
            <a:off x="6290625" y="3792400"/>
            <a:ext cx="560100" cy="285900"/>
          </a:xfrm>
          <a:prstGeom prst="bentConnector3">
            <a:avLst>
              <a:gd fmla="val 7036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84"/>
          <p:cNvSpPr txBox="1"/>
          <p:nvPr/>
        </p:nvSpPr>
        <p:spPr>
          <a:xfrm>
            <a:off x="6850625" y="39724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Scalable</a:t>
            </a:r>
            <a:endParaRPr sz="1200"/>
          </a:p>
        </p:txBody>
      </p:sp>
      <p:cxnSp>
        <p:nvCxnSpPr>
          <p:cNvPr id="619" name="Google Shape;619;p84"/>
          <p:cNvCxnSpPr>
            <a:stCxn id="601" idx="5"/>
            <a:endCxn id="618" idx="1"/>
          </p:cNvCxnSpPr>
          <p:nvPr/>
        </p:nvCxnSpPr>
        <p:spPr>
          <a:xfrm>
            <a:off x="6290625" y="4078300"/>
            <a:ext cx="560100" cy="78900"/>
          </a:xfrm>
          <a:prstGeom prst="bentConnector3">
            <a:avLst>
              <a:gd fmla="val 7036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84"/>
          <p:cNvCxnSpPr>
            <a:stCxn id="600" idx="3"/>
            <a:endCxn id="601" idx="0"/>
          </p:cNvCxnSpPr>
          <p:nvPr/>
        </p:nvCxnSpPr>
        <p:spPr>
          <a:xfrm>
            <a:off x="6041250" y="2038300"/>
            <a:ext cx="21300" cy="15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Rule Based - Query type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6" name="Google Shape;6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017725"/>
            <a:ext cx="6088250" cy="37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925" y="1114498"/>
            <a:ext cx="5305724" cy="17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17725"/>
            <a:ext cx="3224401" cy="19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387" y="4273375"/>
            <a:ext cx="4377525" cy="678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2400000" dist="228600">
              <a:srgbClr val="000000">
                <a:alpha val="25000"/>
              </a:srgbClr>
            </a:outerShdw>
          </a:effectLst>
        </p:spPr>
      </p:pic>
      <p:pic>
        <p:nvPicPr>
          <p:cNvPr id="630" name="Google Shape;630;p85"/>
          <p:cNvPicPr preferRelativeResize="0"/>
          <p:nvPr/>
        </p:nvPicPr>
        <p:blipFill rotWithShape="1">
          <a:blip r:embed="rId3">
            <a:alphaModFix/>
          </a:blip>
          <a:srcRect b="5189" l="3643" r="5031" t="5341"/>
          <a:stretch/>
        </p:blipFill>
        <p:spPr>
          <a:xfrm>
            <a:off x="1749775" y="781750"/>
            <a:ext cx="5559774" cy="3330224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2640000" dist="219075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Introduction</a:t>
            </a:r>
            <a:endParaRPr b="1" u="sng"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1)A knowledge graph  represents a network of real-world entities i.e. objects, events, situations, or concepts and illustrates  the relationship between them.</a:t>
            </a:r>
            <a:endParaRPr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2)This information is usually stored in a graph database and visualized as a graph structure, prompting the te</a:t>
            </a: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rm </a:t>
            </a: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knowledge</a:t>
            </a: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525252"/>
                </a:solidFill>
                <a:highlight>
                  <a:srgbClr val="FFFFFF"/>
                </a:highlight>
              </a:rPr>
              <a:t>“graph.”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Rule Based - </a:t>
            </a:r>
            <a:r>
              <a:rPr lang="en"/>
              <a:t>Graph Algorithms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6" name="Google Shape;6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338" y="789125"/>
            <a:ext cx="2716660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6"/>
          <p:cNvSpPr txBox="1"/>
          <p:nvPr/>
        </p:nvSpPr>
        <p:spPr>
          <a:xfrm>
            <a:off x="4771763" y="1325125"/>
            <a:ext cx="255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Louvain Label Propagation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8" name="Google Shape;638;p86"/>
          <p:cNvSpPr txBox="1"/>
          <p:nvPr/>
        </p:nvSpPr>
        <p:spPr>
          <a:xfrm>
            <a:off x="4876288" y="2356625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Non-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Fraudulent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39" name="Google Shape;639;p86"/>
          <p:cNvCxnSpPr>
            <a:stCxn id="638" idx="1"/>
          </p:cNvCxnSpPr>
          <p:nvPr/>
        </p:nvCxnSpPr>
        <p:spPr>
          <a:xfrm flipH="1">
            <a:off x="4562788" y="2541275"/>
            <a:ext cx="3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0" name="Google Shape;640;p86"/>
          <p:cNvSpPr txBox="1"/>
          <p:nvPr/>
        </p:nvSpPr>
        <p:spPr>
          <a:xfrm>
            <a:off x="4876288" y="3118625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Fraudulent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41" name="Google Shape;641;p86"/>
          <p:cNvCxnSpPr>
            <a:stCxn id="640" idx="1"/>
          </p:cNvCxnSpPr>
          <p:nvPr/>
        </p:nvCxnSpPr>
        <p:spPr>
          <a:xfrm flipH="1">
            <a:off x="4562788" y="3303275"/>
            <a:ext cx="3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Model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Based - GCN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47" name="Google Shape;6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75" y="1120750"/>
            <a:ext cx="6127051" cy="3160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7"/>
          <p:cNvSpPr txBox="1"/>
          <p:nvPr/>
        </p:nvSpPr>
        <p:spPr>
          <a:xfrm>
            <a:off x="1495325" y="4313025"/>
            <a:ext cx="5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Identifying Linked Fraudulent Activities Using Graph Convolution Network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</a:rPr>
              <a:t>Sharmin Pathan, Vyom Shrivastava </a:t>
            </a:r>
            <a:r>
              <a:rPr lang="en" sz="1200">
                <a:solidFill>
                  <a:schemeClr val="dk1"/>
                </a:solidFill>
              </a:rPr>
              <a:t>- 2021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GANs - For data generation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654" name="Google Shape;654;p88"/>
          <p:cNvGraphicFramePr/>
          <p:nvPr/>
        </p:nvGraphicFramePr>
        <p:xfrm>
          <a:off x="3432475" y="9991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{5C6ACAF6-38E0-41CD-BAE0-E60CD8847164}</a:tableStyleId>
              </a:tblPr>
              <a:tblGrid>
                <a:gridCol w="219100"/>
                <a:gridCol w="219100"/>
                <a:gridCol w="219100"/>
                <a:gridCol w="219100"/>
                <a:gridCol w="219100"/>
                <a:gridCol w="219100"/>
                <a:gridCol w="219100"/>
                <a:gridCol w="219100"/>
                <a:gridCol w="219100"/>
                <a:gridCol w="219100"/>
              </a:tblGrid>
              <a:tr h="25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  <a:tr h="1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17">
                        <a:alpha val="726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55" name="Google Shape;655;p88"/>
          <p:cNvSpPr txBox="1"/>
          <p:nvPr/>
        </p:nvSpPr>
        <p:spPr>
          <a:xfrm>
            <a:off x="6673075" y="119660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Non-Fraud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56" name="Google Shape;656;p88"/>
          <p:cNvCxnSpPr>
            <a:stCxn id="655" idx="1"/>
          </p:cNvCxnSpPr>
          <p:nvPr/>
        </p:nvCxnSpPr>
        <p:spPr>
          <a:xfrm flipH="1">
            <a:off x="5642875" y="1396700"/>
            <a:ext cx="1030200" cy="63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88"/>
          <p:cNvSpPr txBox="1"/>
          <p:nvPr/>
        </p:nvSpPr>
        <p:spPr>
          <a:xfrm>
            <a:off x="767575" y="1295375"/>
            <a:ext cx="1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Fraud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58" name="Google Shape;658;p88"/>
          <p:cNvCxnSpPr>
            <a:stCxn id="657" idx="3"/>
          </p:cNvCxnSpPr>
          <p:nvPr/>
        </p:nvCxnSpPr>
        <p:spPr>
          <a:xfrm flipH="1" rot="10800000">
            <a:off x="1840075" y="1147175"/>
            <a:ext cx="1601700" cy="34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88"/>
          <p:cNvSpPr txBox="1"/>
          <p:nvPr/>
        </p:nvSpPr>
        <p:spPr>
          <a:xfrm>
            <a:off x="749225" y="178362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Typically ~5%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0" name="Google Shape;660;p88"/>
          <p:cNvSpPr txBox="1"/>
          <p:nvPr>
            <p:ph idx="1" type="body"/>
          </p:nvPr>
        </p:nvSpPr>
        <p:spPr>
          <a:xfrm>
            <a:off x="354225" y="3128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Pros: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Good result quality.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No need to specify likelihood functions.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1" name="Google Shape;661;p88"/>
          <p:cNvSpPr txBox="1"/>
          <p:nvPr>
            <p:ph idx="4294967295" type="body"/>
          </p:nvPr>
        </p:nvSpPr>
        <p:spPr>
          <a:xfrm>
            <a:off x="4874925" y="3128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Cons: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Highly sensitive to hyper-parameters.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ode collapse.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Unknown distribution of data.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pectral"/>
                <a:ea typeface="Spectral"/>
                <a:cs typeface="Spectral"/>
                <a:sym typeface="Spectral"/>
              </a:rPr>
              <a:t>GANs - Work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67" name="Google Shape;667;p89"/>
          <p:cNvPicPr preferRelativeResize="0"/>
          <p:nvPr/>
        </p:nvPicPr>
        <p:blipFill rotWithShape="1">
          <a:blip r:embed="rId3">
            <a:alphaModFix/>
          </a:blip>
          <a:srcRect b="49354" l="0" r="-725" t="0"/>
          <a:stretch/>
        </p:blipFill>
        <p:spPr>
          <a:xfrm>
            <a:off x="228600" y="1246325"/>
            <a:ext cx="4830225" cy="9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725" y="1246325"/>
            <a:ext cx="922717" cy="9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300" y="1246325"/>
            <a:ext cx="922725" cy="94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9625" y="1246325"/>
            <a:ext cx="922725" cy="94677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9"/>
          <p:cNvSpPr txBox="1"/>
          <p:nvPr/>
        </p:nvSpPr>
        <p:spPr>
          <a:xfrm>
            <a:off x="2118075" y="22493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2" name="Google Shape;672;p89"/>
          <p:cNvSpPr txBox="1"/>
          <p:nvPr/>
        </p:nvSpPr>
        <p:spPr>
          <a:xfrm>
            <a:off x="6613875" y="22493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Generated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3" name="Google Shape;673;p89"/>
          <p:cNvSpPr txBox="1"/>
          <p:nvPr/>
        </p:nvSpPr>
        <p:spPr>
          <a:xfrm>
            <a:off x="228600" y="3189100"/>
            <a:ext cx="41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DCGAN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64x64 Images of 3 Color channels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9 Layers Generator Architecture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~2Hr Training on Google Colab GPU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/>
          <p:nvPr>
            <p:ph type="title"/>
          </p:nvPr>
        </p:nvSpPr>
        <p:spPr>
          <a:xfrm>
            <a:off x="77475" y="7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Complete flow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9" name="Google Shape;679;p90"/>
          <p:cNvSpPr/>
          <p:nvPr/>
        </p:nvSpPr>
        <p:spPr>
          <a:xfrm>
            <a:off x="1538525" y="1856600"/>
            <a:ext cx="1079700" cy="10608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Knowledge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</a:t>
            </a:r>
            <a:endParaRPr sz="1200"/>
          </a:p>
        </p:txBody>
      </p:sp>
      <p:sp>
        <p:nvSpPr>
          <p:cNvPr id="680" name="Google Shape;680;p90"/>
          <p:cNvSpPr/>
          <p:nvPr/>
        </p:nvSpPr>
        <p:spPr>
          <a:xfrm>
            <a:off x="4385700" y="2301200"/>
            <a:ext cx="963300" cy="768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Fraud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with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Structure</a:t>
            </a:r>
            <a:endParaRPr sz="900"/>
          </a:p>
        </p:txBody>
      </p:sp>
      <p:sp>
        <p:nvSpPr>
          <p:cNvPr id="681" name="Google Shape;681;p90"/>
          <p:cNvSpPr/>
          <p:nvPr/>
        </p:nvSpPr>
        <p:spPr>
          <a:xfrm>
            <a:off x="678550" y="904550"/>
            <a:ext cx="644700" cy="6468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KG Schema</a:t>
            </a:r>
            <a:endParaRPr sz="900"/>
          </a:p>
        </p:txBody>
      </p:sp>
      <p:sp>
        <p:nvSpPr>
          <p:cNvPr id="682" name="Google Shape;682;p90"/>
          <p:cNvSpPr/>
          <p:nvPr/>
        </p:nvSpPr>
        <p:spPr>
          <a:xfrm>
            <a:off x="1518275" y="4006925"/>
            <a:ext cx="11202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GAN generated Fraud Data</a:t>
            </a:r>
            <a:endParaRPr sz="1000"/>
          </a:p>
        </p:txBody>
      </p:sp>
      <p:sp>
        <p:nvSpPr>
          <p:cNvPr id="683" name="Google Shape;683;p90"/>
          <p:cNvSpPr/>
          <p:nvPr/>
        </p:nvSpPr>
        <p:spPr>
          <a:xfrm>
            <a:off x="748300" y="2142800"/>
            <a:ext cx="505200" cy="4803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DL,ML..</a:t>
            </a:r>
            <a:endParaRPr sz="900"/>
          </a:p>
        </p:txBody>
      </p:sp>
      <p:cxnSp>
        <p:nvCxnSpPr>
          <p:cNvPr id="684" name="Google Shape;684;p90"/>
          <p:cNvCxnSpPr>
            <a:stCxn id="681" idx="4"/>
            <a:endCxn id="683" idx="0"/>
          </p:cNvCxnSpPr>
          <p:nvPr/>
        </p:nvCxnSpPr>
        <p:spPr>
          <a:xfrm>
            <a:off x="1000900" y="1551350"/>
            <a:ext cx="0" cy="591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5" name="Google Shape;685;p90"/>
          <p:cNvCxnSpPr>
            <a:stCxn id="683" idx="3"/>
            <a:endCxn id="679" idx="2"/>
          </p:cNvCxnSpPr>
          <p:nvPr/>
        </p:nvCxnSpPr>
        <p:spPr>
          <a:xfrm>
            <a:off x="1253500" y="2382950"/>
            <a:ext cx="285000" cy="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6" name="Google Shape;686;p90"/>
          <p:cNvSpPr/>
          <p:nvPr/>
        </p:nvSpPr>
        <p:spPr>
          <a:xfrm>
            <a:off x="1792625" y="3122825"/>
            <a:ext cx="571500" cy="57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Soft Links</a:t>
            </a:r>
            <a:endParaRPr sz="900"/>
          </a:p>
        </p:txBody>
      </p:sp>
      <p:cxnSp>
        <p:nvCxnSpPr>
          <p:cNvPr id="687" name="Google Shape;687;p90"/>
          <p:cNvCxnSpPr>
            <a:stCxn id="686" idx="0"/>
            <a:endCxn id="679" idx="4"/>
          </p:cNvCxnSpPr>
          <p:nvPr/>
        </p:nvCxnSpPr>
        <p:spPr>
          <a:xfrm rot="10800000">
            <a:off x="2078375" y="2917325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8" name="Google Shape;688;p90"/>
          <p:cNvSpPr/>
          <p:nvPr/>
        </p:nvSpPr>
        <p:spPr>
          <a:xfrm>
            <a:off x="3090847" y="2226425"/>
            <a:ext cx="963300" cy="3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Rule Based</a:t>
            </a:r>
            <a:endParaRPr sz="1100"/>
          </a:p>
        </p:txBody>
      </p:sp>
      <p:cxnSp>
        <p:nvCxnSpPr>
          <p:cNvPr id="689" name="Google Shape;689;p90"/>
          <p:cNvCxnSpPr>
            <a:stCxn id="679" idx="6"/>
            <a:endCxn id="688" idx="1"/>
          </p:cNvCxnSpPr>
          <p:nvPr/>
        </p:nvCxnSpPr>
        <p:spPr>
          <a:xfrm flipH="1" rot="10800000">
            <a:off x="2618225" y="2386100"/>
            <a:ext cx="472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0" name="Google Shape;690;p90"/>
          <p:cNvCxnSpPr>
            <a:stCxn id="681" idx="6"/>
            <a:endCxn id="688" idx="0"/>
          </p:cNvCxnSpPr>
          <p:nvPr/>
        </p:nvCxnSpPr>
        <p:spPr>
          <a:xfrm>
            <a:off x="1323250" y="1227950"/>
            <a:ext cx="2249100" cy="998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1" name="Google Shape;691;p90"/>
          <p:cNvSpPr/>
          <p:nvPr/>
        </p:nvSpPr>
        <p:spPr>
          <a:xfrm>
            <a:off x="3090850" y="3674225"/>
            <a:ext cx="963300" cy="3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</a:t>
            </a:r>
            <a:r>
              <a:rPr lang="en" sz="1100"/>
              <a:t>Based</a:t>
            </a:r>
            <a:endParaRPr sz="1100"/>
          </a:p>
        </p:txBody>
      </p:sp>
      <p:cxnSp>
        <p:nvCxnSpPr>
          <p:cNvPr id="692" name="Google Shape;692;p90"/>
          <p:cNvCxnSpPr>
            <a:stCxn id="679" idx="5"/>
            <a:endCxn id="691" idx="1"/>
          </p:cNvCxnSpPr>
          <p:nvPr/>
        </p:nvCxnSpPr>
        <p:spPr>
          <a:xfrm>
            <a:off x="2460107" y="2762049"/>
            <a:ext cx="630600" cy="10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3" name="Google Shape;693;p90"/>
          <p:cNvSpPr/>
          <p:nvPr/>
        </p:nvSpPr>
        <p:spPr>
          <a:xfrm>
            <a:off x="4428450" y="3467075"/>
            <a:ext cx="849000" cy="733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Fraud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Rings</a:t>
            </a:r>
            <a:endParaRPr sz="1100"/>
          </a:p>
        </p:txBody>
      </p:sp>
      <p:cxnSp>
        <p:nvCxnSpPr>
          <p:cNvPr id="694" name="Google Shape;694;p90"/>
          <p:cNvCxnSpPr>
            <a:stCxn id="691" idx="3"/>
            <a:endCxn id="693" idx="1"/>
          </p:cNvCxnSpPr>
          <p:nvPr/>
        </p:nvCxnSpPr>
        <p:spPr>
          <a:xfrm>
            <a:off x="4054150" y="3833975"/>
            <a:ext cx="5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5" name="Google Shape;695;p90"/>
          <p:cNvCxnSpPr>
            <a:stCxn id="693" idx="0"/>
            <a:endCxn id="688" idx="2"/>
          </p:cNvCxnSpPr>
          <p:nvPr/>
        </p:nvCxnSpPr>
        <p:spPr>
          <a:xfrm rot="10800000">
            <a:off x="3572550" y="2546075"/>
            <a:ext cx="12804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96" name="Google Shape;696;p90"/>
          <p:cNvCxnSpPr>
            <a:stCxn id="680" idx="3"/>
            <a:endCxn id="691" idx="0"/>
          </p:cNvCxnSpPr>
          <p:nvPr/>
        </p:nvCxnSpPr>
        <p:spPr>
          <a:xfrm flipH="1">
            <a:off x="3572550" y="3069800"/>
            <a:ext cx="129480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97" name="Google Shape;697;p90"/>
          <p:cNvSpPr/>
          <p:nvPr/>
        </p:nvSpPr>
        <p:spPr>
          <a:xfrm flipH="1">
            <a:off x="5395975" y="2301200"/>
            <a:ext cx="93900" cy="19365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0"/>
          <p:cNvSpPr/>
          <p:nvPr/>
        </p:nvSpPr>
        <p:spPr>
          <a:xfrm>
            <a:off x="7487500" y="2712950"/>
            <a:ext cx="790200" cy="11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Extracted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Important Features</a:t>
            </a:r>
            <a:endParaRPr sz="1100"/>
          </a:p>
        </p:txBody>
      </p:sp>
      <p:cxnSp>
        <p:nvCxnSpPr>
          <p:cNvPr id="699" name="Google Shape;699;p90"/>
          <p:cNvCxnSpPr>
            <a:stCxn id="697" idx="1"/>
            <a:endCxn id="698" idx="1"/>
          </p:cNvCxnSpPr>
          <p:nvPr/>
        </p:nvCxnSpPr>
        <p:spPr>
          <a:xfrm flipH="1" rot="10800000">
            <a:off x="5489875" y="3266750"/>
            <a:ext cx="1997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0" name="Google Shape;700;p90"/>
          <p:cNvSpPr/>
          <p:nvPr/>
        </p:nvSpPr>
        <p:spPr>
          <a:xfrm>
            <a:off x="7120600" y="1294325"/>
            <a:ext cx="1524000" cy="48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Future Predictions</a:t>
            </a:r>
            <a:endParaRPr sz="1200"/>
          </a:p>
        </p:txBody>
      </p:sp>
      <p:cxnSp>
        <p:nvCxnSpPr>
          <p:cNvPr id="701" name="Google Shape;701;p90"/>
          <p:cNvCxnSpPr>
            <a:stCxn id="698" idx="0"/>
            <a:endCxn id="700" idx="2"/>
          </p:cNvCxnSpPr>
          <p:nvPr/>
        </p:nvCxnSpPr>
        <p:spPr>
          <a:xfrm rot="10800000">
            <a:off x="7882600" y="1774550"/>
            <a:ext cx="0" cy="9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2" name="Google Shape;702;p90"/>
          <p:cNvSpPr txBox="1"/>
          <p:nvPr/>
        </p:nvSpPr>
        <p:spPr>
          <a:xfrm>
            <a:off x="5970300" y="3222325"/>
            <a:ext cx="12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Extract Node &amp; Relationship Properties</a:t>
            </a:r>
            <a:endParaRPr sz="1000"/>
          </a:p>
        </p:txBody>
      </p:sp>
      <p:sp>
        <p:nvSpPr>
          <p:cNvPr id="703" name="Google Shape;703;p90"/>
          <p:cNvSpPr txBox="1"/>
          <p:nvPr/>
        </p:nvSpPr>
        <p:spPr>
          <a:xfrm>
            <a:off x="7116475" y="1966750"/>
            <a:ext cx="84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Integrate in ML Algos</a:t>
            </a:r>
            <a:endParaRPr sz="1000"/>
          </a:p>
        </p:txBody>
      </p:sp>
      <p:sp>
        <p:nvSpPr>
          <p:cNvPr id="704" name="Google Shape;704;p90"/>
          <p:cNvSpPr/>
          <p:nvPr/>
        </p:nvSpPr>
        <p:spPr>
          <a:xfrm>
            <a:off x="4428450" y="650825"/>
            <a:ext cx="849000" cy="733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Fraud</a:t>
            </a:r>
            <a:endParaRPr sz="1200"/>
          </a:p>
        </p:txBody>
      </p:sp>
      <p:cxnSp>
        <p:nvCxnSpPr>
          <p:cNvPr id="705" name="Google Shape;705;p90"/>
          <p:cNvCxnSpPr>
            <a:stCxn id="688" idx="3"/>
            <a:endCxn id="704" idx="1"/>
          </p:cNvCxnSpPr>
          <p:nvPr/>
        </p:nvCxnSpPr>
        <p:spPr>
          <a:xfrm flipH="1" rot="10800000">
            <a:off x="4054147" y="1017575"/>
            <a:ext cx="586500" cy="1368600"/>
          </a:xfrm>
          <a:prstGeom prst="bentConnector3">
            <a:avLst>
              <a:gd fmla="val 319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6" name="Google Shape;706;p90"/>
          <p:cNvCxnSpPr>
            <a:stCxn id="704" idx="3"/>
            <a:endCxn id="680" idx="0"/>
          </p:cNvCxnSpPr>
          <p:nvPr/>
        </p:nvCxnSpPr>
        <p:spPr>
          <a:xfrm>
            <a:off x="4852950" y="1384625"/>
            <a:ext cx="14400" cy="9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7" name="Google Shape;707;p90"/>
          <p:cNvSpPr txBox="1"/>
          <p:nvPr/>
        </p:nvSpPr>
        <p:spPr>
          <a:xfrm>
            <a:off x="4909225" y="1532975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Graph Algos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1. </a:t>
            </a:r>
            <a:r>
              <a:rPr lang="en" sz="1000">
                <a:solidFill>
                  <a:srgbClr val="434343"/>
                </a:solidFill>
              </a:rPr>
              <a:t>Hierarchies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2. Influential Points, Paths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708" name="Google Shape;708;p90"/>
          <p:cNvSpPr/>
          <p:nvPr/>
        </p:nvSpPr>
        <p:spPr>
          <a:xfrm>
            <a:off x="499400" y="4006775"/>
            <a:ext cx="10317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cxnSp>
        <p:nvCxnSpPr>
          <p:cNvPr id="709" name="Google Shape;709;p90"/>
          <p:cNvCxnSpPr>
            <a:endCxn id="686" idx="2"/>
          </p:cNvCxnSpPr>
          <p:nvPr/>
        </p:nvCxnSpPr>
        <p:spPr>
          <a:xfrm rot="-5400000">
            <a:off x="1357025" y="3582275"/>
            <a:ext cx="609300" cy="26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0" name="Google Shape;710;p90"/>
          <p:cNvCxnSpPr>
            <a:stCxn id="683" idx="2"/>
            <a:endCxn id="708" idx="3"/>
          </p:cNvCxnSpPr>
          <p:nvPr/>
        </p:nvCxnSpPr>
        <p:spPr>
          <a:xfrm flipH="1" rot="-5400000">
            <a:off x="458650" y="3165350"/>
            <a:ext cx="1614600" cy="530100"/>
          </a:xfrm>
          <a:prstGeom prst="bentConnector4">
            <a:avLst>
              <a:gd fmla="val 48393" name="adj1"/>
              <a:gd fmla="val 101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11" name="Google Shape;711;p90"/>
          <p:cNvSpPr/>
          <p:nvPr/>
        </p:nvSpPr>
        <p:spPr>
          <a:xfrm>
            <a:off x="1126175" y="4672900"/>
            <a:ext cx="848988" cy="20552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GAN</a:t>
            </a:r>
            <a:endParaRPr sz="1000"/>
          </a:p>
        </p:txBody>
      </p:sp>
      <p:cxnSp>
        <p:nvCxnSpPr>
          <p:cNvPr id="712" name="Google Shape;712;p90"/>
          <p:cNvCxnSpPr>
            <a:stCxn id="708" idx="2"/>
            <a:endCxn id="711" idx="1"/>
          </p:cNvCxnSpPr>
          <p:nvPr/>
        </p:nvCxnSpPr>
        <p:spPr>
          <a:xfrm flipH="1" rot="-5400000">
            <a:off x="917150" y="4566575"/>
            <a:ext cx="307200" cy="11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3" name="Google Shape;713;p90"/>
          <p:cNvCxnSpPr>
            <a:stCxn id="711" idx="3"/>
            <a:endCxn id="682" idx="2"/>
          </p:cNvCxnSpPr>
          <p:nvPr/>
        </p:nvCxnSpPr>
        <p:spPr>
          <a:xfrm flipH="1" rot="10800000">
            <a:off x="1975163" y="4468762"/>
            <a:ext cx="103200" cy="306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Tools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9" name="Google Shape;719;p91"/>
          <p:cNvSpPr txBox="1"/>
          <p:nvPr/>
        </p:nvSpPr>
        <p:spPr>
          <a:xfrm>
            <a:off x="485600" y="1244825"/>
            <a:ext cx="169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Libraries: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icypher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neo4j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neo4jupyter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networkx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py2neo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pytorch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scipy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pickle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0" name="Google Shape;720;p91"/>
          <p:cNvSpPr txBox="1"/>
          <p:nvPr/>
        </p:nvSpPr>
        <p:spPr>
          <a:xfrm>
            <a:off x="2466800" y="1244825"/>
            <a:ext cx="16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Languages: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Python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Cypher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1" name="Google Shape;721;p91"/>
          <p:cNvSpPr txBox="1"/>
          <p:nvPr/>
        </p:nvSpPr>
        <p:spPr>
          <a:xfrm>
            <a:off x="4407075" y="1244825"/>
            <a:ext cx="16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Platform: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neo4j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Timeline - …Till Now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727" name="Google Shape;727;p92"/>
          <p:cNvGrpSpPr/>
          <p:nvPr/>
        </p:nvGrpSpPr>
        <p:grpSpPr>
          <a:xfrm>
            <a:off x="7315200" y="1533575"/>
            <a:ext cx="1828800" cy="2847950"/>
            <a:chOff x="3657600" y="2295575"/>
            <a:chExt cx="1828800" cy="2847950"/>
          </a:xfrm>
        </p:grpSpPr>
        <p:sp>
          <p:nvSpPr>
            <p:cNvPr id="728" name="Google Shape;728;p9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2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Fraud Detection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9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Graph Data Science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GNN, GCN,..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2" name="Google Shape;732;p92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November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3" name="Google Shape;733;p92"/>
          <p:cNvGrpSpPr/>
          <p:nvPr/>
        </p:nvGrpSpPr>
        <p:grpSpPr>
          <a:xfrm>
            <a:off x="5486400" y="1533575"/>
            <a:ext cx="1828800" cy="2847950"/>
            <a:chOff x="3657600" y="2295575"/>
            <a:chExt cx="1828800" cy="2847950"/>
          </a:xfrm>
        </p:grpSpPr>
        <p:sp>
          <p:nvSpPr>
            <p:cNvPr id="734" name="Google Shape;734;p9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2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6" name="Google Shape;736;p92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37" name="Google Shape;737;p9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Fraud Detection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9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Literature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Rule Based Methods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92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October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0" name="Google Shape;740;p92"/>
          <p:cNvGrpSpPr/>
          <p:nvPr/>
        </p:nvGrpSpPr>
        <p:grpSpPr>
          <a:xfrm>
            <a:off x="1828800" y="1533575"/>
            <a:ext cx="1828800" cy="2847950"/>
            <a:chOff x="3657600" y="2295575"/>
            <a:chExt cx="1828800" cy="2847950"/>
          </a:xfrm>
        </p:grpSpPr>
        <p:sp>
          <p:nvSpPr>
            <p:cNvPr id="741" name="Google Shape;741;p9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2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3" name="Google Shape;743;p92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44" name="Google Shape;744;p9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Neo4j, CYPHER,...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5" name="Google Shape;745;p9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Neo4j courses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CYPHER courses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92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August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7" name="Google Shape;747;p92"/>
          <p:cNvGrpSpPr/>
          <p:nvPr/>
        </p:nvGrpSpPr>
        <p:grpSpPr>
          <a:xfrm>
            <a:off x="3657600" y="1533575"/>
            <a:ext cx="1828800" cy="2847950"/>
            <a:chOff x="3657600" y="2295575"/>
            <a:chExt cx="1828800" cy="2847950"/>
          </a:xfrm>
        </p:grpSpPr>
        <p:sp>
          <p:nvSpPr>
            <p:cNvPr id="748" name="Google Shape;748;p9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2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0" name="Google Shape;750;p92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51" name="Google Shape;751;p9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GANs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9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Book: GANs in Action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GANs literature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92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September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4" name="Google Shape;754;p92"/>
          <p:cNvGrpSpPr/>
          <p:nvPr/>
        </p:nvGrpSpPr>
        <p:grpSpPr>
          <a:xfrm>
            <a:off x="0" y="1533575"/>
            <a:ext cx="1828800" cy="2847950"/>
            <a:chOff x="3657600" y="2295575"/>
            <a:chExt cx="1828800" cy="2847950"/>
          </a:xfrm>
        </p:grpSpPr>
        <p:sp>
          <p:nvSpPr>
            <p:cNvPr id="755" name="Google Shape;755;p9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2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7" name="Google Shape;757;p92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58" name="Google Shape;758;p9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Knowledge Graph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9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KG Course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92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July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Timeline - Now on…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766" name="Google Shape;766;p93"/>
          <p:cNvGrpSpPr/>
          <p:nvPr/>
        </p:nvGrpSpPr>
        <p:grpSpPr>
          <a:xfrm>
            <a:off x="7315200" y="1533575"/>
            <a:ext cx="1828800" cy="2847950"/>
            <a:chOff x="3657600" y="2295575"/>
            <a:chExt cx="1828800" cy="2847950"/>
          </a:xfrm>
        </p:grpSpPr>
        <p:sp>
          <p:nvSpPr>
            <p:cNvPr id="767" name="Google Shape;767;p9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3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93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93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2" name="Google Shape;772;p93"/>
          <p:cNvGrpSpPr/>
          <p:nvPr/>
        </p:nvGrpSpPr>
        <p:grpSpPr>
          <a:xfrm>
            <a:off x="5486400" y="1533575"/>
            <a:ext cx="1828800" cy="2847950"/>
            <a:chOff x="3657600" y="2295575"/>
            <a:chExt cx="1828800" cy="2847950"/>
          </a:xfrm>
        </p:grpSpPr>
        <p:sp>
          <p:nvSpPr>
            <p:cNvPr id="773" name="Google Shape;773;p9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5" name="Google Shape;775;p9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76" name="Google Shape;776;p93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Paper and Thesis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93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8" name="Google Shape;778;p93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9" name="Google Shape;779;p93"/>
          <p:cNvGrpSpPr/>
          <p:nvPr/>
        </p:nvGrpSpPr>
        <p:grpSpPr>
          <a:xfrm>
            <a:off x="3657600" y="1533575"/>
            <a:ext cx="1828800" cy="2847950"/>
            <a:chOff x="3657600" y="2295575"/>
            <a:chExt cx="1828800" cy="2847950"/>
          </a:xfrm>
        </p:grpSpPr>
        <p:sp>
          <p:nvSpPr>
            <p:cNvPr id="780" name="Google Shape;780;p9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2" name="Google Shape;782;p9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83" name="Google Shape;783;p93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End-to-End Fraud Detection Pipeline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4" name="Google Shape;784;p93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Fraud Detection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Generalization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Extract Features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Prediction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5" name="Google Shape;785;p93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6" name="Google Shape;786;p93"/>
          <p:cNvGrpSpPr/>
          <p:nvPr/>
        </p:nvGrpSpPr>
        <p:grpSpPr>
          <a:xfrm>
            <a:off x="1828800" y="1533575"/>
            <a:ext cx="1828800" cy="2847950"/>
            <a:chOff x="3657600" y="2295575"/>
            <a:chExt cx="1828800" cy="2847950"/>
          </a:xfrm>
        </p:grpSpPr>
        <p:sp>
          <p:nvSpPr>
            <p:cNvPr id="787" name="Google Shape;787;p9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9" name="Google Shape;789;p9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90" name="Google Shape;790;p93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Coding and Debugging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1" name="Google Shape;791;p93"/>
            <p:cNvSpPr txBox="1"/>
            <p:nvPr/>
          </p:nvSpPr>
          <p:spPr>
            <a:xfrm>
              <a:off x="3863250" y="3896950"/>
              <a:ext cx="15897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Specifically oriented towards legal documents.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Social Security Domain - </a:t>
              </a:r>
              <a:r>
                <a:rPr lang="en" sz="900">
                  <a:solidFill>
                    <a:srgbClr val="1155CC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Ayushman</a:t>
              </a:r>
              <a:r>
                <a:rPr lang="en" sz="900">
                  <a:solidFill>
                    <a:srgbClr val="1155CC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Bharat</a:t>
              </a:r>
              <a:endParaRPr sz="9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2" name="Google Shape;792;p93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3" name="Google Shape;793;p93"/>
          <p:cNvGrpSpPr/>
          <p:nvPr/>
        </p:nvGrpSpPr>
        <p:grpSpPr>
          <a:xfrm>
            <a:off x="0" y="1533575"/>
            <a:ext cx="1828800" cy="2847950"/>
            <a:chOff x="3657600" y="2295575"/>
            <a:chExt cx="1828800" cy="2847950"/>
          </a:xfrm>
        </p:grpSpPr>
        <p:sp>
          <p:nvSpPr>
            <p:cNvPr id="794" name="Google Shape;794;p9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6" name="Google Shape;796;p9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97" name="Google Shape;797;p93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Model Based Methods &amp;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Graph Algos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8" name="Google Shape;798;p93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GNN, GCN,...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Louvian, GraphSage, etc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KG-GAN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9" name="Google Shape;799;p93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4"/>
          <p:cNvSpPr txBox="1"/>
          <p:nvPr>
            <p:ph type="title"/>
          </p:nvPr>
        </p:nvSpPr>
        <p:spPr>
          <a:xfrm>
            <a:off x="6900" y="555600"/>
            <a:ext cx="4204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very much thankful to</a:t>
            </a:r>
            <a:endParaRPr/>
          </a:p>
        </p:txBody>
      </p:sp>
      <p:sp>
        <p:nvSpPr>
          <p:cNvPr id="805" name="Google Shape;805;p94"/>
          <p:cNvSpPr txBox="1"/>
          <p:nvPr/>
        </p:nvSpPr>
        <p:spPr>
          <a:xfrm>
            <a:off x="411675" y="1159250"/>
            <a:ext cx="2690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Our Mentor Sir P. Sunil Kumar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or guiding us and providing us with the required resources.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Brother Anil Kumar Reddy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or guiding us through the landscape of tools and techniques and helping us in every step.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Sri P. V. S. Prakash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providing us with extensive workshop on Deep Learning.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6" name="Google Shape;806;p94"/>
          <p:cNvSpPr txBox="1"/>
          <p:nvPr/>
        </p:nvSpPr>
        <p:spPr>
          <a:xfrm>
            <a:off x="2096425" y="4405200"/>
            <a:ext cx="340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Dancing Script"/>
                <a:ea typeface="Dancing Script"/>
                <a:cs typeface="Dancing Script"/>
                <a:sym typeface="Dancing Script"/>
              </a:rPr>
              <a:t>…To Swami we are ever grateful</a:t>
            </a:r>
            <a:endParaRPr b="1" sz="21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807" name="Google Shape;8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75" y="313850"/>
            <a:ext cx="3341676" cy="451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 txBox="1"/>
          <p:nvPr/>
        </p:nvSpPr>
        <p:spPr>
          <a:xfrm>
            <a:off x="2984550" y="2785125"/>
            <a:ext cx="317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Dancing Script"/>
                <a:ea typeface="Dancing Script"/>
                <a:cs typeface="Dancing Script"/>
                <a:sym typeface="Dancing Script"/>
              </a:rPr>
              <a:t>Thank You</a:t>
            </a:r>
            <a:endParaRPr sz="400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Dancing Script"/>
                <a:ea typeface="Dancing Script"/>
                <a:cs typeface="Dancing Script"/>
                <a:sym typeface="Dancing Script"/>
              </a:rPr>
              <a:t>Sairam</a:t>
            </a:r>
            <a:endParaRPr sz="4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813" name="Google Shape;8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538" y="932790"/>
            <a:ext cx="1722925" cy="1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/>
          <p:nvPr/>
        </p:nvSpPr>
        <p:spPr>
          <a:xfrm>
            <a:off x="2220400" y="1152375"/>
            <a:ext cx="918300" cy="9183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</a:t>
            </a:r>
            <a:endParaRPr/>
          </a:p>
        </p:txBody>
      </p:sp>
      <p:sp>
        <p:nvSpPr>
          <p:cNvPr id="236" name="Google Shape;236;p42"/>
          <p:cNvSpPr/>
          <p:nvPr/>
        </p:nvSpPr>
        <p:spPr>
          <a:xfrm>
            <a:off x="4431450" y="1152375"/>
            <a:ext cx="918300" cy="918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Cricket</a:t>
            </a:r>
            <a:endParaRPr sz="1100"/>
          </a:p>
        </p:txBody>
      </p:sp>
      <p:cxnSp>
        <p:nvCxnSpPr>
          <p:cNvPr id="237" name="Google Shape;237;p42"/>
          <p:cNvCxnSpPr>
            <a:stCxn id="235" idx="6"/>
            <a:endCxn id="236" idx="2"/>
          </p:cNvCxnSpPr>
          <p:nvPr/>
        </p:nvCxnSpPr>
        <p:spPr>
          <a:xfrm>
            <a:off x="3138700" y="1611525"/>
            <a:ext cx="12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2"/>
          <p:cNvCxnSpPr>
            <a:stCxn id="235" idx="6"/>
            <a:endCxn id="236" idx="2"/>
          </p:cNvCxnSpPr>
          <p:nvPr/>
        </p:nvCxnSpPr>
        <p:spPr>
          <a:xfrm>
            <a:off x="3138700" y="1611525"/>
            <a:ext cx="12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42"/>
          <p:cNvSpPr txBox="1"/>
          <p:nvPr/>
        </p:nvSpPr>
        <p:spPr>
          <a:xfrm>
            <a:off x="3297850" y="1349100"/>
            <a:ext cx="10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plays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42"/>
          <p:cNvCxnSpPr>
            <a:stCxn id="235" idx="5"/>
          </p:cNvCxnSpPr>
          <p:nvPr/>
        </p:nvCxnSpPr>
        <p:spPr>
          <a:xfrm>
            <a:off x="3004218" y="1936193"/>
            <a:ext cx="1427400" cy="10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42"/>
          <p:cNvSpPr/>
          <p:nvPr/>
        </p:nvSpPr>
        <p:spPr>
          <a:xfrm>
            <a:off x="4431450" y="2623275"/>
            <a:ext cx="918300" cy="918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Telugu</a:t>
            </a:r>
            <a:endParaRPr sz="1100"/>
          </a:p>
        </p:txBody>
      </p:sp>
      <p:sp>
        <p:nvSpPr>
          <p:cNvPr id="242" name="Google Shape;242;p42"/>
          <p:cNvSpPr txBox="1"/>
          <p:nvPr/>
        </p:nvSpPr>
        <p:spPr>
          <a:xfrm flipH="1">
            <a:off x="3227650" y="2171550"/>
            <a:ext cx="8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Speaks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3" name="Google Shape;243;p42"/>
          <p:cNvCxnSpPr>
            <a:stCxn id="235" idx="4"/>
          </p:cNvCxnSpPr>
          <p:nvPr/>
        </p:nvCxnSpPr>
        <p:spPr>
          <a:xfrm>
            <a:off x="2679550" y="2070675"/>
            <a:ext cx="46800" cy="14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42"/>
          <p:cNvSpPr/>
          <p:nvPr/>
        </p:nvSpPr>
        <p:spPr>
          <a:xfrm>
            <a:off x="2243800" y="3541575"/>
            <a:ext cx="918300" cy="9183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Dasaratha</a:t>
            </a:r>
            <a:endParaRPr/>
          </a:p>
        </p:txBody>
      </p:sp>
      <p:sp>
        <p:nvSpPr>
          <p:cNvPr id="245" name="Google Shape;245;p42"/>
          <p:cNvSpPr txBox="1"/>
          <p:nvPr/>
        </p:nvSpPr>
        <p:spPr>
          <a:xfrm rot="5400000">
            <a:off x="2272375" y="2698225"/>
            <a:ext cx="10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Father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136600" y="890050"/>
            <a:ext cx="26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Circles:Named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entities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Edges : Relationship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8260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1)A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knowledge graph is self-descriptive</a:t>
            </a:r>
            <a:r>
              <a:rPr lang="en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, as it provides a single place to find the data and understand what it is all about.</a:t>
            </a:r>
            <a:endParaRPr>
              <a:solidFill>
                <a:srgbClr val="1A202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2)The meaning of the data is encoded alongside the data in the graph itself.</a:t>
            </a:r>
            <a:endParaRPr>
              <a:solidFill>
                <a:srgbClr val="1A202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3)</a:t>
            </a:r>
            <a:r>
              <a:rPr lang="en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Explainability: Large networks of entities and relations provide solutions for the issue of understandability by integrating the meaning of entities available within the graph itself.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Literature Review</a:t>
            </a:r>
            <a:endParaRPr u="sng"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)</a:t>
            </a:r>
            <a:r>
              <a:rPr lang="en" u="sng">
                <a:solidFill>
                  <a:schemeClr val="hlink"/>
                </a:solidFill>
                <a:hlinkClick r:id="rId3"/>
              </a:rPr>
              <a:t>Text Summarization Techniques: A Brief Survey</a:t>
            </a:r>
            <a:r>
              <a:rPr lang="en"/>
              <a:t>.</a:t>
            </a:r>
            <a:endParaRPr sz="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</a:t>
            </a:r>
            <a:r>
              <a:rPr lang="en" u="sng">
                <a:solidFill>
                  <a:schemeClr val="hlink"/>
                </a:solidFill>
                <a:hlinkClick r:id="rId4"/>
              </a:rPr>
              <a:t>Abstractive Web News Summarization Using Knowledge Graphs.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</a:t>
            </a:r>
            <a:r>
              <a:rPr lang="en" u="sng">
                <a:solidFill>
                  <a:schemeClr val="hlink"/>
                </a:solidFill>
                <a:hlinkClick r:id="rId5"/>
              </a:rPr>
              <a:t>Key Phrase Extraction Using Knowledge Graphs.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4)</a:t>
            </a:r>
            <a:r>
              <a:rPr lang="en" u="sng">
                <a:solidFill>
                  <a:schemeClr val="hlink"/>
                </a:solidFill>
                <a:hlinkClick r:id="rId6"/>
              </a:rPr>
              <a:t>BART: Denoising Sequence-to-Sequence Pre-training for Natural Language Generation, Translation, and Comprehension.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5)</a:t>
            </a:r>
            <a:r>
              <a:rPr lang="en" u="sng">
                <a:solidFill>
                  <a:schemeClr val="hlink"/>
                </a:solidFill>
                <a:hlinkClick r:id="rId7"/>
              </a:rPr>
              <a:t>Text Summarization Using Facebook BART </a:t>
            </a:r>
            <a:r>
              <a:rPr lang="en" u="sng">
                <a:solidFill>
                  <a:schemeClr val="hlink"/>
                </a:solidFill>
                <a:hlinkClick r:id="rId8"/>
              </a:rPr>
              <a:t>large</a:t>
            </a:r>
            <a:r>
              <a:rPr lang="en" u="sng">
                <a:solidFill>
                  <a:schemeClr val="hlink"/>
                </a:solidFill>
                <a:hlinkClick r:id="rId9"/>
              </a:rPr>
              <a:t> CNN.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87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Output Of Literature Review</a:t>
            </a:r>
            <a:endParaRPr u="sng"/>
          </a:p>
        </p:txBody>
      </p:sp>
      <p:sp>
        <p:nvSpPr>
          <p:cNvPr id="263" name="Google Shape;263;p45"/>
          <p:cNvSpPr/>
          <p:nvPr/>
        </p:nvSpPr>
        <p:spPr>
          <a:xfrm>
            <a:off x="3439625" y="924250"/>
            <a:ext cx="1514125" cy="85620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BART Summarization</a:t>
            </a:r>
            <a:endParaRPr sz="1200"/>
          </a:p>
        </p:txBody>
      </p:sp>
      <p:sp>
        <p:nvSpPr>
          <p:cNvPr id="264" name="Google Shape;264;p45"/>
          <p:cNvSpPr/>
          <p:nvPr/>
        </p:nvSpPr>
        <p:spPr>
          <a:xfrm rot="5">
            <a:off x="3439600" y="2026603"/>
            <a:ext cx="1514150" cy="856198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Rule based dependency   parsing</a:t>
            </a:r>
            <a:endParaRPr sz="1200"/>
          </a:p>
        </p:txBody>
      </p:sp>
      <p:sp>
        <p:nvSpPr>
          <p:cNvPr id="265" name="Google Shape;265;p45"/>
          <p:cNvSpPr/>
          <p:nvPr/>
        </p:nvSpPr>
        <p:spPr>
          <a:xfrm>
            <a:off x="3439650" y="3128950"/>
            <a:ext cx="1514125" cy="85620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Extracting Triples</a:t>
            </a:r>
            <a:endParaRPr sz="1200"/>
          </a:p>
        </p:txBody>
      </p:sp>
      <p:sp>
        <p:nvSpPr>
          <p:cNvPr id="266" name="Google Shape;266;p45"/>
          <p:cNvSpPr/>
          <p:nvPr/>
        </p:nvSpPr>
        <p:spPr>
          <a:xfrm>
            <a:off x="3439650" y="4123925"/>
            <a:ext cx="1514100" cy="70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KG</a:t>
            </a:r>
            <a:endParaRPr/>
          </a:p>
        </p:txBody>
      </p:sp>
      <p:cxnSp>
        <p:nvCxnSpPr>
          <p:cNvPr id="267" name="Google Shape;267;p45"/>
          <p:cNvCxnSpPr>
            <a:stCxn id="263" idx="2"/>
            <a:endCxn id="264" idx="0"/>
          </p:cNvCxnSpPr>
          <p:nvPr/>
        </p:nvCxnSpPr>
        <p:spPr>
          <a:xfrm>
            <a:off x="4196688" y="1780450"/>
            <a:ext cx="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5"/>
          <p:cNvCxnSpPr>
            <a:stCxn id="264" idx="2"/>
            <a:endCxn id="265" idx="0"/>
          </p:cNvCxnSpPr>
          <p:nvPr/>
        </p:nvCxnSpPr>
        <p:spPr>
          <a:xfrm>
            <a:off x="4196675" y="2882801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5"/>
          <p:cNvCxnSpPr>
            <a:stCxn id="265" idx="2"/>
            <a:endCxn id="266" idx="0"/>
          </p:cNvCxnSpPr>
          <p:nvPr/>
        </p:nvCxnSpPr>
        <p:spPr>
          <a:xfrm>
            <a:off x="4196713" y="3985150"/>
            <a:ext cx="0" cy="1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